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0.png>
</file>

<file path=ppt/media/image3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2016.03.03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Shape 324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</a:t>
            </a:r>
          </a:p>
        </p:txBody>
      </p:sp>
      <p:sp>
        <p:nvSpPr>
          <p:cNvPr id="375" name="Shape 375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1" name="Shape 47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이동 버튼을 누르면 해당 하는 건물로 이동 하여 클릭 표시를 해주도록 합니다.(해당 건물 센터 위치에 손가락 표시를 해주도록 함)</a:t>
            </a:r>
          </a:p>
        </p:txBody>
      </p:sp>
      <p:sp>
        <p:nvSpPr>
          <p:cNvPr id="472" name="Shape 472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6" name="Shape 56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Shape 65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0" name="Shape 66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4" name="Shape 74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3" name="Shape 79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불가능 상태에서 표시</a:t>
            </a:r>
          </a:p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5000</a:t>
            </a:r>
          </a:p>
        </p:txBody>
      </p:sp>
      <p:sp>
        <p:nvSpPr>
          <p:cNvPr id="193" name="Shape 193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건물 건설 진행 중 상태의 경우 팝업</a:t>
            </a:r>
          </a:p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확인</a:t>
            </a:r>
          </a:p>
        </p:txBody>
      </p:sp>
      <p:sp>
        <p:nvSpPr>
          <p:cNvPr id="265" name="Shape 265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09.png"/><Relationship Id="rId11" Type="http://schemas.openxmlformats.org/officeDocument/2006/relationships/image" Target="../media/image15.png"/><Relationship Id="rId10" Type="http://schemas.openxmlformats.org/officeDocument/2006/relationships/image" Target="../media/image13.png"/><Relationship Id="rId9" Type="http://schemas.openxmlformats.org/officeDocument/2006/relationships/image" Target="../media/image07.png"/><Relationship Id="rId5" Type="http://schemas.openxmlformats.org/officeDocument/2006/relationships/image" Target="../media/image12.png"/><Relationship Id="rId6" Type="http://schemas.openxmlformats.org/officeDocument/2006/relationships/image" Target="../media/image08.png"/><Relationship Id="rId7" Type="http://schemas.openxmlformats.org/officeDocument/2006/relationships/image" Target="../media/image00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01.png"/><Relationship Id="rId11" Type="http://schemas.openxmlformats.org/officeDocument/2006/relationships/image" Target="../media/image05.png"/><Relationship Id="rId10" Type="http://schemas.openxmlformats.org/officeDocument/2006/relationships/image" Target="../media/image08.png"/><Relationship Id="rId12" Type="http://schemas.openxmlformats.org/officeDocument/2006/relationships/image" Target="../media/image18.png"/><Relationship Id="rId9" Type="http://schemas.openxmlformats.org/officeDocument/2006/relationships/image" Target="../media/image12.png"/><Relationship Id="rId5" Type="http://schemas.openxmlformats.org/officeDocument/2006/relationships/image" Target="../media/image00.png"/><Relationship Id="rId6" Type="http://schemas.openxmlformats.org/officeDocument/2006/relationships/image" Target="../media/image03.png"/><Relationship Id="rId7" Type="http://schemas.openxmlformats.org/officeDocument/2006/relationships/image" Target="../media/image02.png"/><Relationship Id="rId8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01.png"/><Relationship Id="rId11" Type="http://schemas.openxmlformats.org/officeDocument/2006/relationships/image" Target="../media/image18.png"/><Relationship Id="rId10" Type="http://schemas.openxmlformats.org/officeDocument/2006/relationships/image" Target="../media/image05.png"/><Relationship Id="rId12" Type="http://schemas.openxmlformats.org/officeDocument/2006/relationships/image" Target="../media/image16.png"/><Relationship Id="rId9" Type="http://schemas.openxmlformats.org/officeDocument/2006/relationships/image" Target="../media/image08.png"/><Relationship Id="rId5" Type="http://schemas.openxmlformats.org/officeDocument/2006/relationships/image" Target="../media/image00.png"/><Relationship Id="rId6" Type="http://schemas.openxmlformats.org/officeDocument/2006/relationships/image" Target="../media/image02.png"/><Relationship Id="rId7" Type="http://schemas.openxmlformats.org/officeDocument/2006/relationships/image" Target="../media/image09.png"/><Relationship Id="rId8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11" Type="http://schemas.openxmlformats.org/officeDocument/2006/relationships/image" Target="../media/image19.png"/><Relationship Id="rId10" Type="http://schemas.openxmlformats.org/officeDocument/2006/relationships/image" Target="../media/image20.png"/><Relationship Id="rId12" Type="http://schemas.openxmlformats.org/officeDocument/2006/relationships/image" Target="../media/image22.png"/><Relationship Id="rId9" Type="http://schemas.openxmlformats.org/officeDocument/2006/relationships/image" Target="../media/image21.jpg"/><Relationship Id="rId5" Type="http://schemas.openxmlformats.org/officeDocument/2006/relationships/image" Target="../media/image09.png"/><Relationship Id="rId6" Type="http://schemas.openxmlformats.org/officeDocument/2006/relationships/image" Target="../media/image12.png"/><Relationship Id="rId7" Type="http://schemas.openxmlformats.org/officeDocument/2006/relationships/image" Target="../media/image08.png"/><Relationship Id="rId8" Type="http://schemas.openxmlformats.org/officeDocument/2006/relationships/image" Target="../media/image0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Relationship Id="rId11" Type="http://schemas.openxmlformats.org/officeDocument/2006/relationships/image" Target="../media/image19.png"/><Relationship Id="rId10" Type="http://schemas.openxmlformats.org/officeDocument/2006/relationships/image" Target="../media/image20.png"/><Relationship Id="rId12" Type="http://schemas.openxmlformats.org/officeDocument/2006/relationships/image" Target="../media/image22.png"/><Relationship Id="rId9" Type="http://schemas.openxmlformats.org/officeDocument/2006/relationships/image" Target="../media/image21.jpg"/><Relationship Id="rId5" Type="http://schemas.openxmlformats.org/officeDocument/2006/relationships/image" Target="../media/image09.png"/><Relationship Id="rId6" Type="http://schemas.openxmlformats.org/officeDocument/2006/relationships/image" Target="../media/image12.png"/><Relationship Id="rId7" Type="http://schemas.openxmlformats.org/officeDocument/2006/relationships/image" Target="../media/image08.png"/><Relationship Id="rId8" Type="http://schemas.openxmlformats.org/officeDocument/2006/relationships/image" Target="../media/image0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29.png"/><Relationship Id="rId10" Type="http://schemas.openxmlformats.org/officeDocument/2006/relationships/image" Target="../media/image28.jpg"/><Relationship Id="rId9" Type="http://schemas.openxmlformats.org/officeDocument/2006/relationships/image" Target="../media/image24.png"/><Relationship Id="rId5" Type="http://schemas.openxmlformats.org/officeDocument/2006/relationships/image" Target="../media/image27.jp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29.png"/><Relationship Id="rId11" Type="http://schemas.openxmlformats.org/officeDocument/2006/relationships/image" Target="../media/image31.png"/><Relationship Id="rId10" Type="http://schemas.openxmlformats.org/officeDocument/2006/relationships/image" Target="../media/image28.jpg"/><Relationship Id="rId12" Type="http://schemas.openxmlformats.org/officeDocument/2006/relationships/image" Target="../media/image30.png"/><Relationship Id="rId9" Type="http://schemas.openxmlformats.org/officeDocument/2006/relationships/image" Target="../media/image24.png"/><Relationship Id="rId5" Type="http://schemas.openxmlformats.org/officeDocument/2006/relationships/image" Target="../media/image27.jp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google.com/presentation/d/1leFR2FbDtT7FfWej41m-E1WW7FpGAUb1uKMSsevqdaE/edit?usp=drive_web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Relationship Id="rId4" Type="http://schemas.openxmlformats.org/officeDocument/2006/relationships/image" Target="../media/image00.png"/><Relationship Id="rId5" Type="http://schemas.openxmlformats.org/officeDocument/2006/relationships/image" Target="../media/image02.png"/><Relationship Id="rId6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05.png"/><Relationship Id="rId5" Type="http://schemas.openxmlformats.org/officeDocument/2006/relationships/image" Target="../media/image06.png"/><Relationship Id="rId6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09.png"/><Relationship Id="rId11" Type="http://schemas.openxmlformats.org/officeDocument/2006/relationships/hyperlink" Target="ppt/slides/slide10.xml" TargetMode="External"/><Relationship Id="rId10" Type="http://schemas.openxmlformats.org/officeDocument/2006/relationships/image" Target="../media/image13.png"/><Relationship Id="rId9" Type="http://schemas.openxmlformats.org/officeDocument/2006/relationships/image" Target="../media/image07.png"/><Relationship Id="rId5" Type="http://schemas.openxmlformats.org/officeDocument/2006/relationships/image" Target="../media/image12.png"/><Relationship Id="rId6" Type="http://schemas.openxmlformats.org/officeDocument/2006/relationships/image" Target="../media/image08.png"/><Relationship Id="rId7" Type="http://schemas.openxmlformats.org/officeDocument/2006/relationships/image" Target="../media/image00.png"/><Relationship Id="rId8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4383796" y="1826075"/>
            <a:ext cx="3761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S2 국보</a:t>
            </a:r>
          </a:p>
        </p:txBody>
      </p:sp>
      <p:sp>
        <p:nvSpPr>
          <p:cNvPr id="90" name="Shape 90"/>
          <p:cNvSpPr/>
          <p:nvPr/>
        </p:nvSpPr>
        <p:spPr>
          <a:xfrm>
            <a:off x="4736702" y="3300325"/>
            <a:ext cx="305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2016.03.04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Shape 3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1794" y="587854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/>
          <p:nvPr/>
        </p:nvSpPr>
        <p:spPr>
          <a:xfrm>
            <a:off x="4192692" y="587854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Shape 328"/>
          <p:cNvSpPr/>
          <p:nvPr/>
        </p:nvSpPr>
        <p:spPr>
          <a:xfrm>
            <a:off x="4211548" y="930412"/>
            <a:ext cx="3172516" cy="425226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329" name="Shape 329"/>
          <p:cNvSpPr/>
          <p:nvPr/>
        </p:nvSpPr>
        <p:spPr>
          <a:xfrm>
            <a:off x="4218869" y="4689014"/>
            <a:ext cx="3181996" cy="821457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330" name="Shape 330"/>
          <p:cNvSpPr/>
          <p:nvPr/>
        </p:nvSpPr>
        <p:spPr>
          <a:xfrm>
            <a:off x="4610637" y="615700"/>
            <a:ext cx="2766879" cy="28999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Shape 3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4975" y="653241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28396" y="665368"/>
            <a:ext cx="278180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80907" y="662572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Shape 3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16369" y="653241"/>
            <a:ext cx="237905" cy="22909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/>
          <p:nvPr/>
        </p:nvSpPr>
        <p:spPr>
          <a:xfrm>
            <a:off x="4849641" y="654958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336" name="Shape 336"/>
          <p:cNvSpPr/>
          <p:nvPr/>
        </p:nvSpPr>
        <p:spPr>
          <a:xfrm>
            <a:off x="5505891" y="648737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337" name="Shape 337"/>
          <p:cNvSpPr/>
          <p:nvPr/>
        </p:nvSpPr>
        <p:spPr>
          <a:xfrm>
            <a:off x="6208798" y="661175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338" name="Shape 338"/>
          <p:cNvSpPr/>
          <p:nvPr/>
        </p:nvSpPr>
        <p:spPr>
          <a:xfrm>
            <a:off x="6902385" y="645624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cxnSp>
        <p:nvCxnSpPr>
          <p:cNvPr id="339" name="Shape 339"/>
          <p:cNvCxnSpPr/>
          <p:nvPr/>
        </p:nvCxnSpPr>
        <p:spPr>
          <a:xfrm>
            <a:off x="4400907" y="905695"/>
            <a:ext cx="29520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340" name="Shape 340"/>
          <p:cNvGrpSpPr/>
          <p:nvPr/>
        </p:nvGrpSpPr>
        <p:grpSpPr>
          <a:xfrm>
            <a:off x="4287762" y="1491251"/>
            <a:ext cx="3020086" cy="2920326"/>
            <a:chOff x="1007929" y="1735975"/>
            <a:chExt cx="3020086" cy="2920326"/>
          </a:xfrm>
        </p:grpSpPr>
        <p:sp>
          <p:nvSpPr>
            <p:cNvPr id="341" name="Shape 341"/>
            <p:cNvSpPr/>
            <p:nvPr/>
          </p:nvSpPr>
          <p:spPr>
            <a:xfrm>
              <a:off x="1007929" y="1735975"/>
              <a:ext cx="3020086" cy="2920326"/>
            </a:xfrm>
            <a:prstGeom prst="roundRect">
              <a:avLst>
                <a:gd fmla="val 3101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Shape 342"/>
            <p:cNvSpPr/>
            <p:nvPr/>
          </p:nvSpPr>
          <p:spPr>
            <a:xfrm>
              <a:off x="1035954" y="1755522"/>
              <a:ext cx="2971372" cy="3119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Shape 343"/>
            <p:cNvSpPr/>
            <p:nvPr/>
          </p:nvSpPr>
          <p:spPr>
            <a:xfrm>
              <a:off x="1103888" y="3511282"/>
              <a:ext cx="2872438" cy="611363"/>
            </a:xfrm>
            <a:prstGeom prst="roundRect">
              <a:avLst>
                <a:gd fmla="val 16667" name="adj"/>
              </a:avLst>
            </a:prstGeom>
            <a:solidFill>
              <a:srgbClr val="C9C9C9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Shape 344"/>
            <p:cNvSpPr/>
            <p:nvPr/>
          </p:nvSpPr>
          <p:spPr>
            <a:xfrm>
              <a:off x="1854400" y="4196773"/>
              <a:ext cx="1311093" cy="32619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사용</a:t>
              </a:r>
            </a:p>
          </p:txBody>
        </p:sp>
        <p:pic>
          <p:nvPicPr>
            <p:cNvPr id="345" name="Shape 345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58095" y="2533821"/>
              <a:ext cx="649914" cy="638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6" name="Shape 346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191546" y="2555807"/>
              <a:ext cx="635226" cy="6205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7" name="Shape 347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3048382" y="2547675"/>
              <a:ext cx="635226" cy="6205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Shape 348"/>
            <p:cNvSpPr/>
            <p:nvPr/>
          </p:nvSpPr>
          <p:spPr>
            <a:xfrm>
              <a:off x="1262899" y="3262735"/>
              <a:ext cx="827470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5분 건설 가속</a:t>
              </a:r>
            </a:p>
          </p:txBody>
        </p:sp>
        <p:sp>
          <p:nvSpPr>
            <p:cNvPr id="349" name="Shape 349"/>
            <p:cNvSpPr/>
            <p:nvPr/>
          </p:nvSpPr>
          <p:spPr>
            <a:xfrm>
              <a:off x="2068441" y="3265847"/>
              <a:ext cx="93006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1시간 건설 가속</a:t>
              </a:r>
            </a:p>
          </p:txBody>
        </p:sp>
        <p:sp>
          <p:nvSpPr>
            <p:cNvPr id="350" name="Shape 350"/>
            <p:cNvSpPr/>
            <p:nvPr/>
          </p:nvSpPr>
          <p:spPr>
            <a:xfrm>
              <a:off x="2952958" y="3266246"/>
              <a:ext cx="93006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8시간 건설 가속</a:t>
              </a:r>
            </a:p>
          </p:txBody>
        </p:sp>
        <p:sp>
          <p:nvSpPr>
            <p:cNvPr id="351" name="Shape 351"/>
            <p:cNvSpPr/>
            <p:nvPr/>
          </p:nvSpPr>
          <p:spPr>
            <a:xfrm rot="-8267148">
              <a:off x="3658497" y="2724465"/>
              <a:ext cx="259316" cy="283217"/>
            </a:xfrm>
            <a:prstGeom prst="rtTriangle">
              <a:avLst/>
            </a:pr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Shape 352"/>
            <p:cNvSpPr/>
            <p:nvPr/>
          </p:nvSpPr>
          <p:spPr>
            <a:xfrm flipH="1" rot="8304124">
              <a:off x="1122609" y="2730504"/>
              <a:ext cx="259317" cy="283217"/>
            </a:xfrm>
            <a:prstGeom prst="rtTriangle">
              <a:avLst/>
            </a:pr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Shape 353"/>
            <p:cNvSpPr/>
            <p:nvPr/>
          </p:nvSpPr>
          <p:spPr>
            <a:xfrm>
              <a:off x="1034573" y="3330203"/>
              <a:ext cx="396262" cy="70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4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-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2943173" y="3427312"/>
              <a:ext cx="461986" cy="553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3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+</a:t>
              </a:r>
            </a:p>
          </p:txBody>
        </p:sp>
        <p:cxnSp>
          <p:nvCxnSpPr>
            <p:cNvPr id="355" name="Shape 355"/>
            <p:cNvCxnSpPr/>
            <p:nvPr/>
          </p:nvCxnSpPr>
          <p:spPr>
            <a:xfrm>
              <a:off x="1441870" y="3733739"/>
              <a:ext cx="1547999" cy="0"/>
            </a:xfrm>
            <a:prstGeom prst="straightConnector1">
              <a:avLst/>
            </a:prstGeom>
            <a:noFill/>
            <a:ln cap="flat" cmpd="sng" w="76200">
              <a:solidFill>
                <a:srgbClr val="BF9000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356" name="Shape 356"/>
            <p:cNvSpPr/>
            <p:nvPr/>
          </p:nvSpPr>
          <p:spPr>
            <a:xfrm>
              <a:off x="1197409" y="2166014"/>
              <a:ext cx="2653718" cy="214327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2700">
              <a:solidFill>
                <a:srgbClr val="D0CECE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Shape 357"/>
            <p:cNvSpPr/>
            <p:nvPr/>
          </p:nvSpPr>
          <p:spPr>
            <a:xfrm>
              <a:off x="1188251" y="2166014"/>
              <a:ext cx="152349" cy="214327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Shape 358"/>
            <p:cNvSpPr/>
            <p:nvPr/>
          </p:nvSpPr>
          <p:spPr>
            <a:xfrm>
              <a:off x="2150489" y="2132875"/>
              <a:ext cx="761747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00:09:06</a:t>
              </a:r>
            </a:p>
          </p:txBody>
        </p:sp>
        <p:sp>
          <p:nvSpPr>
            <p:cNvPr id="359" name="Shape 359"/>
            <p:cNvSpPr/>
            <p:nvPr/>
          </p:nvSpPr>
          <p:spPr>
            <a:xfrm>
              <a:off x="1485387" y="3877701"/>
              <a:ext cx="2114680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가속시간: 00:05:00 (무료시간:5분)</a:t>
              </a:r>
            </a:p>
          </p:txBody>
        </p:sp>
        <p:sp>
          <p:nvSpPr>
            <p:cNvPr id="360" name="Shape 360"/>
            <p:cNvSpPr/>
            <p:nvPr/>
          </p:nvSpPr>
          <p:spPr>
            <a:xfrm>
              <a:off x="1896544" y="1761002"/>
              <a:ext cx="1207381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건물 건설 중</a:t>
              </a:r>
            </a:p>
          </p:txBody>
        </p:sp>
        <p:sp>
          <p:nvSpPr>
            <p:cNvPr id="361" name="Shape 361"/>
            <p:cNvSpPr/>
            <p:nvPr/>
          </p:nvSpPr>
          <p:spPr>
            <a:xfrm>
              <a:off x="3363035" y="3653012"/>
              <a:ext cx="525023" cy="194844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2700">
              <a:solidFill>
                <a:srgbClr val="D0CECE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sp>
          <p:nvSpPr>
            <p:cNvPr id="362" name="Shape 362"/>
            <p:cNvSpPr/>
            <p:nvPr/>
          </p:nvSpPr>
          <p:spPr>
            <a:xfrm>
              <a:off x="1435848" y="3626575"/>
              <a:ext cx="152349" cy="214327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3" name="Shape 363"/>
          <p:cNvSpPr/>
          <p:nvPr/>
        </p:nvSpPr>
        <p:spPr>
          <a:xfrm>
            <a:off x="5448330" y="2294469"/>
            <a:ext cx="644540" cy="662166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215538" y="142595"/>
            <a:ext cx="25763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마을 국보 클릭 처리(3)</a:t>
            </a:r>
          </a:p>
        </p:txBody>
      </p:sp>
      <p:cxnSp>
        <p:nvCxnSpPr>
          <p:cNvPr id="365" name="Shape 365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366" name="Shape 36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230839" y="4138582"/>
            <a:ext cx="3143453" cy="21348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Shape 367"/>
          <p:cNvCxnSpPr/>
          <p:nvPr/>
        </p:nvCxnSpPr>
        <p:spPr>
          <a:xfrm>
            <a:off x="7035282" y="3489014"/>
            <a:ext cx="1063688" cy="388908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8" name="Shape 368"/>
          <p:cNvSpPr/>
          <p:nvPr/>
        </p:nvSpPr>
        <p:spPr>
          <a:xfrm>
            <a:off x="7721588" y="3973028"/>
            <a:ext cx="4016321" cy="2038271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숫자 영역 클릭 시 시스템 키패드 출력 되어지도록 처리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숫자 입력 시 해당 하는 숫자가  입력 되어지며, 완료 버튼을 클릭 시 해당 하는 숫자가 입력 되어집니다. 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숫자를 입력 하여 해당 하는 아이템 개수가 없는 경우 최대 max 개수를 입력 해주도록 합니다.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4222285" y="5756987"/>
            <a:ext cx="1009302" cy="49779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sp>
        <p:nvSpPr>
          <p:cNvPr id="370" name="Shape 370"/>
          <p:cNvSpPr/>
          <p:nvPr/>
        </p:nvSpPr>
        <p:spPr>
          <a:xfrm>
            <a:off x="229632" y="2418593"/>
            <a:ext cx="3651202" cy="153138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Char char="✓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화면에 키패드가 나올 수 있도록 처리가 가능 한지 체크 하여야 하며, 이 방식이 안될 경우 게임 숫자 키패드를 만들어서 사용 하는 방식을 추천 합니다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1" name="Shape 371"/>
          <p:cNvCxnSpPr>
            <a:stCxn id="370" idx="3"/>
          </p:cNvCxnSpPr>
          <p:nvPr/>
        </p:nvCxnSpPr>
        <p:spPr>
          <a:xfrm>
            <a:off x="3880834" y="3184286"/>
            <a:ext cx="587400" cy="1350299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Shape 3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0985" y="780170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Shape 378"/>
          <p:cNvSpPr/>
          <p:nvPr/>
        </p:nvSpPr>
        <p:spPr>
          <a:xfrm>
            <a:off x="4031882" y="780170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Shape 3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5914" y="1965205"/>
            <a:ext cx="1247895" cy="843677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Shape 380"/>
          <p:cNvSpPr/>
          <p:nvPr/>
        </p:nvSpPr>
        <p:spPr>
          <a:xfrm>
            <a:off x="4050739" y="1122728"/>
            <a:ext cx="3172516" cy="425226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381" name="Shape 381"/>
          <p:cNvSpPr/>
          <p:nvPr/>
        </p:nvSpPr>
        <p:spPr>
          <a:xfrm>
            <a:off x="4058060" y="4881330"/>
            <a:ext cx="3181996" cy="821457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382" name="Shape 382"/>
          <p:cNvSpPr/>
          <p:nvPr/>
        </p:nvSpPr>
        <p:spPr>
          <a:xfrm>
            <a:off x="215538" y="142595"/>
            <a:ext cx="22926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 건설_정보</a:t>
            </a:r>
          </a:p>
        </p:txBody>
      </p:sp>
      <p:sp>
        <p:nvSpPr>
          <p:cNvPr id="383" name="Shape 383"/>
          <p:cNvSpPr/>
          <p:nvPr/>
        </p:nvSpPr>
        <p:spPr>
          <a:xfrm>
            <a:off x="4133551" y="6009339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Shape 384"/>
          <p:cNvSpPr/>
          <p:nvPr/>
        </p:nvSpPr>
        <p:spPr>
          <a:xfrm rot="10800000">
            <a:off x="4216921" y="6101715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Shape 385"/>
          <p:cNvSpPr/>
          <p:nvPr/>
        </p:nvSpPr>
        <p:spPr>
          <a:xfrm>
            <a:off x="4161635" y="3163080"/>
            <a:ext cx="2994952" cy="1679510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Shape 386"/>
          <p:cNvSpPr/>
          <p:nvPr/>
        </p:nvSpPr>
        <p:spPr>
          <a:xfrm>
            <a:off x="5232191" y="2866689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필수 조건</a:t>
            </a:r>
          </a:p>
        </p:txBody>
      </p:sp>
      <p:cxnSp>
        <p:nvCxnSpPr>
          <p:cNvPr id="387" name="Shape 387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88" name="Shape 388"/>
          <p:cNvSpPr/>
          <p:nvPr/>
        </p:nvSpPr>
        <p:spPr>
          <a:xfrm>
            <a:off x="4212326" y="3183319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9" name="Shape 38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6337" y="3188741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Shape 390"/>
          <p:cNvSpPr/>
          <p:nvPr/>
        </p:nvSpPr>
        <p:spPr>
          <a:xfrm>
            <a:off x="4277780" y="3494153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이동</a:t>
            </a:r>
          </a:p>
        </p:txBody>
      </p:sp>
      <p:sp>
        <p:nvSpPr>
          <p:cNvPr id="391" name="Shape 391"/>
          <p:cNvSpPr/>
          <p:nvPr/>
        </p:nvSpPr>
        <p:spPr>
          <a:xfrm>
            <a:off x="4532571" y="3227927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392" name="Shape 392"/>
          <p:cNvSpPr/>
          <p:nvPr/>
        </p:nvSpPr>
        <p:spPr>
          <a:xfrm>
            <a:off x="5689676" y="3186428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Shape 393"/>
          <p:cNvSpPr/>
          <p:nvPr/>
        </p:nvSpPr>
        <p:spPr>
          <a:xfrm>
            <a:off x="6084567" y="3240367"/>
            <a:ext cx="784188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36,000,000</a:t>
            </a:r>
          </a:p>
        </p:txBody>
      </p:sp>
      <p:pic>
        <p:nvPicPr>
          <p:cNvPr id="394" name="Shape 39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4792" y="3216677"/>
            <a:ext cx="264371" cy="25458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Shape 395"/>
          <p:cNvSpPr/>
          <p:nvPr/>
        </p:nvSpPr>
        <p:spPr>
          <a:xfrm>
            <a:off x="4203664" y="3729398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" name="Shape 3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7005" y="3734819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Shape 397"/>
          <p:cNvSpPr/>
          <p:nvPr/>
        </p:nvSpPr>
        <p:spPr>
          <a:xfrm>
            <a:off x="4551901" y="3774005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cxnSp>
        <p:nvCxnSpPr>
          <p:cNvPr id="398" name="Shape 398"/>
          <p:cNvCxnSpPr/>
          <p:nvPr/>
        </p:nvCxnSpPr>
        <p:spPr>
          <a:xfrm>
            <a:off x="4285941" y="3480314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399" name="Shape 399"/>
          <p:cNvCxnSpPr/>
          <p:nvPr/>
        </p:nvCxnSpPr>
        <p:spPr>
          <a:xfrm>
            <a:off x="4279719" y="3660707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00" name="Shape 400"/>
          <p:cNvSpPr/>
          <p:nvPr/>
        </p:nvSpPr>
        <p:spPr>
          <a:xfrm>
            <a:off x="5755132" y="3497262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cxnSp>
        <p:nvCxnSpPr>
          <p:cNvPr id="401" name="Shape 401"/>
          <p:cNvCxnSpPr/>
          <p:nvPr/>
        </p:nvCxnSpPr>
        <p:spPr>
          <a:xfrm>
            <a:off x="5763292" y="3483423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02" name="Shape 402"/>
          <p:cNvCxnSpPr/>
          <p:nvPr/>
        </p:nvCxnSpPr>
        <p:spPr>
          <a:xfrm>
            <a:off x="5757069" y="3663817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03" name="Shape 403"/>
          <p:cNvSpPr/>
          <p:nvPr/>
        </p:nvSpPr>
        <p:spPr>
          <a:xfrm>
            <a:off x="4274671" y="4041548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진행사항 02:30:50</a:t>
            </a:r>
          </a:p>
        </p:txBody>
      </p:sp>
      <p:cxnSp>
        <p:nvCxnSpPr>
          <p:cNvPr id="404" name="Shape 404"/>
          <p:cNvCxnSpPr/>
          <p:nvPr/>
        </p:nvCxnSpPr>
        <p:spPr>
          <a:xfrm>
            <a:off x="4282830" y="4027710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05" name="Shape 405"/>
          <p:cNvCxnSpPr/>
          <p:nvPr/>
        </p:nvCxnSpPr>
        <p:spPr>
          <a:xfrm>
            <a:off x="4276608" y="4208103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406" name="Shape 40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55285" y="3203207"/>
            <a:ext cx="281891" cy="235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Shape 40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82085" y="3219594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/>
          <p:nvPr/>
        </p:nvSpPr>
        <p:spPr>
          <a:xfrm>
            <a:off x="4449828" y="808016"/>
            <a:ext cx="2766879" cy="28999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Shape 40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14167" y="845557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Shape 41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467587" y="857683"/>
            <a:ext cx="278180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Shape 41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820098" y="854887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Shape 4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55560" y="845557"/>
            <a:ext cx="237905" cy="229091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Shape 413"/>
          <p:cNvSpPr/>
          <p:nvPr/>
        </p:nvSpPr>
        <p:spPr>
          <a:xfrm>
            <a:off x="4688832" y="847275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414" name="Shape 414"/>
          <p:cNvSpPr/>
          <p:nvPr/>
        </p:nvSpPr>
        <p:spPr>
          <a:xfrm>
            <a:off x="5345082" y="841053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415" name="Shape 415"/>
          <p:cNvSpPr/>
          <p:nvPr/>
        </p:nvSpPr>
        <p:spPr>
          <a:xfrm>
            <a:off x="6047989" y="853491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416" name="Shape 416"/>
          <p:cNvSpPr/>
          <p:nvPr/>
        </p:nvSpPr>
        <p:spPr>
          <a:xfrm>
            <a:off x="6741575" y="837940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cxnSp>
        <p:nvCxnSpPr>
          <p:cNvPr id="417" name="Shape 417"/>
          <p:cNvCxnSpPr/>
          <p:nvPr/>
        </p:nvCxnSpPr>
        <p:spPr>
          <a:xfrm>
            <a:off x="4240098" y="1098012"/>
            <a:ext cx="29520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18" name="Shape 418"/>
          <p:cNvSpPr/>
          <p:nvPr/>
        </p:nvSpPr>
        <p:spPr>
          <a:xfrm>
            <a:off x="4845703" y="6002692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Shape 419"/>
          <p:cNvSpPr/>
          <p:nvPr/>
        </p:nvSpPr>
        <p:spPr>
          <a:xfrm>
            <a:off x="6063173" y="5993362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Shape 420"/>
          <p:cNvSpPr/>
          <p:nvPr/>
        </p:nvSpPr>
        <p:spPr>
          <a:xfrm>
            <a:off x="4856300" y="5968871"/>
            <a:ext cx="1127231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업그레이드</a:t>
            </a:r>
          </a:p>
        </p:txBody>
      </p:sp>
      <p:sp>
        <p:nvSpPr>
          <p:cNvPr id="421" name="Shape 421"/>
          <p:cNvSpPr/>
          <p:nvPr/>
        </p:nvSpPr>
        <p:spPr>
          <a:xfrm>
            <a:off x="6147039" y="6055957"/>
            <a:ext cx="954106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업그레이드</a:t>
            </a:r>
          </a:p>
        </p:txBody>
      </p:sp>
      <p:sp>
        <p:nvSpPr>
          <p:cNvPr id="422" name="Shape 422"/>
          <p:cNvSpPr/>
          <p:nvPr/>
        </p:nvSpPr>
        <p:spPr>
          <a:xfrm>
            <a:off x="5031548" y="6204264"/>
            <a:ext cx="894126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10000</a:t>
            </a:r>
          </a:p>
        </p:txBody>
      </p:sp>
      <p:pic>
        <p:nvPicPr>
          <p:cNvPr id="423" name="Shape 42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848717" y="6138305"/>
            <a:ext cx="265352" cy="253643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Shape 424"/>
          <p:cNvSpPr/>
          <p:nvPr/>
        </p:nvSpPr>
        <p:spPr>
          <a:xfrm>
            <a:off x="6392146" y="5729335"/>
            <a:ext cx="803425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05:27:32</a:t>
            </a:r>
          </a:p>
        </p:txBody>
      </p:sp>
      <p:pic>
        <p:nvPicPr>
          <p:cNvPr id="425" name="Shape 42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 rot="1195832">
            <a:off x="6312829" y="5755644"/>
            <a:ext cx="128283" cy="192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Shape 426"/>
          <p:cNvSpPr/>
          <p:nvPr/>
        </p:nvSpPr>
        <p:spPr>
          <a:xfrm>
            <a:off x="5952119" y="1711560"/>
            <a:ext cx="1166503" cy="1110086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 cap="flat" cmpd="sng" w="12700">
            <a:solidFill>
              <a:srgbClr val="FFF2CC"/>
            </a:solidFill>
            <a:prstDash val="dashDot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7" name="Shape 427"/>
          <p:cNvGrpSpPr/>
          <p:nvPr/>
        </p:nvGrpSpPr>
        <p:grpSpPr>
          <a:xfrm>
            <a:off x="7147370" y="1347566"/>
            <a:ext cx="4459910" cy="646676"/>
            <a:chOff x="7147370" y="1347566"/>
            <a:chExt cx="4459910" cy="646676"/>
          </a:xfrm>
        </p:grpSpPr>
        <p:sp>
          <p:nvSpPr>
            <p:cNvPr id="428" name="Shape 428"/>
            <p:cNvSpPr/>
            <p:nvPr/>
          </p:nvSpPr>
          <p:spPr>
            <a:xfrm>
              <a:off x="7756070" y="1347566"/>
              <a:ext cx="3851210" cy="646553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-228600" lvl="0" marL="228600" marR="0" rtl="0" algn="l">
                <a:spcBef>
                  <a:spcPts val="0"/>
                </a:spcBef>
                <a:buClr>
                  <a:schemeClr val="lt1"/>
                </a:buClr>
                <a:buSzPct val="100000"/>
                <a:buFont typeface="Arial"/>
                <a:buAutoNum type="arabicPeriod"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국보 건물의 설명을 보여 줍니다.</a:t>
              </a:r>
            </a:p>
          </p:txBody>
        </p:sp>
        <p:cxnSp>
          <p:nvCxnSpPr>
            <p:cNvPr id="429" name="Shape 429"/>
            <p:cNvCxnSpPr>
              <a:stCxn id="428" idx="1"/>
            </p:cNvCxnSpPr>
            <p:nvPr/>
          </p:nvCxnSpPr>
          <p:spPr>
            <a:xfrm flipH="1">
              <a:off x="7147370" y="1670843"/>
              <a:ext cx="608700" cy="3234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miter/>
              <a:headEnd len="med" w="med" type="none"/>
              <a:tailEnd len="lg" w="lg" type="triangle"/>
            </a:ln>
          </p:spPr>
        </p:cxnSp>
      </p:grpSp>
      <p:sp>
        <p:nvSpPr>
          <p:cNvPr id="430" name="Shape 430"/>
          <p:cNvSpPr/>
          <p:nvPr/>
        </p:nvSpPr>
        <p:spPr>
          <a:xfrm>
            <a:off x="7639474" y="2898850"/>
            <a:ext cx="3851210" cy="646553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자원 정보, 건설 정보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불가 표시, 완료 표시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완료, 이동, 진행 중, 무료 건설 표시</a:t>
            </a:r>
          </a:p>
        </p:txBody>
      </p:sp>
      <p:cxnSp>
        <p:nvCxnSpPr>
          <p:cNvPr id="431" name="Shape 431"/>
          <p:cNvCxnSpPr>
            <a:stCxn id="430" idx="1"/>
          </p:cNvCxnSpPr>
          <p:nvPr/>
        </p:nvCxnSpPr>
        <p:spPr>
          <a:xfrm flipH="1">
            <a:off x="7030774" y="3222127"/>
            <a:ext cx="608700" cy="323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432" name="Shape 432"/>
          <p:cNvCxnSpPr/>
          <p:nvPr/>
        </p:nvCxnSpPr>
        <p:spPr>
          <a:xfrm>
            <a:off x="4551901" y="3125025"/>
            <a:ext cx="224147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33" name="Shape 433"/>
          <p:cNvSpPr/>
          <p:nvPr/>
        </p:nvSpPr>
        <p:spPr>
          <a:xfrm>
            <a:off x="5691716" y="3742523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4" name="Shape 4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95057" y="3747944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Shape 435"/>
          <p:cNvSpPr/>
          <p:nvPr/>
        </p:nvSpPr>
        <p:spPr>
          <a:xfrm>
            <a:off x="6039953" y="3787130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cxnSp>
        <p:nvCxnSpPr>
          <p:cNvPr id="436" name="Shape 436"/>
          <p:cNvCxnSpPr/>
          <p:nvPr/>
        </p:nvCxnSpPr>
        <p:spPr>
          <a:xfrm>
            <a:off x="5767769" y="3673832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37" name="Shape 437"/>
          <p:cNvSpPr/>
          <p:nvPr/>
        </p:nvSpPr>
        <p:spPr>
          <a:xfrm>
            <a:off x="5762721" y="4054673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진행사항 02:30:50</a:t>
            </a:r>
          </a:p>
        </p:txBody>
      </p:sp>
      <p:cxnSp>
        <p:nvCxnSpPr>
          <p:cNvPr id="438" name="Shape 438"/>
          <p:cNvCxnSpPr/>
          <p:nvPr/>
        </p:nvCxnSpPr>
        <p:spPr>
          <a:xfrm>
            <a:off x="5770882" y="4040835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39" name="Shape 439"/>
          <p:cNvCxnSpPr/>
          <p:nvPr/>
        </p:nvCxnSpPr>
        <p:spPr>
          <a:xfrm>
            <a:off x="5764660" y="4221228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40" name="Shape 440"/>
          <p:cNvSpPr/>
          <p:nvPr/>
        </p:nvSpPr>
        <p:spPr>
          <a:xfrm>
            <a:off x="4206773" y="4283014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1" name="Shape 4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10114" y="4288435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Shape 442"/>
          <p:cNvSpPr/>
          <p:nvPr/>
        </p:nvSpPr>
        <p:spPr>
          <a:xfrm>
            <a:off x="4555010" y="4327621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cxnSp>
        <p:nvCxnSpPr>
          <p:cNvPr id="443" name="Shape 443"/>
          <p:cNvCxnSpPr/>
          <p:nvPr/>
        </p:nvCxnSpPr>
        <p:spPr>
          <a:xfrm>
            <a:off x="4282826" y="4214323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44" name="Shape 444"/>
          <p:cNvSpPr/>
          <p:nvPr/>
        </p:nvSpPr>
        <p:spPr>
          <a:xfrm>
            <a:off x="4277778" y="4595164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진행사항 02:30:50</a:t>
            </a:r>
          </a:p>
        </p:txBody>
      </p:sp>
      <p:cxnSp>
        <p:nvCxnSpPr>
          <p:cNvPr id="445" name="Shape 445"/>
          <p:cNvCxnSpPr/>
          <p:nvPr/>
        </p:nvCxnSpPr>
        <p:spPr>
          <a:xfrm>
            <a:off x="4285939" y="4581326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46" name="Shape 446"/>
          <p:cNvCxnSpPr/>
          <p:nvPr/>
        </p:nvCxnSpPr>
        <p:spPr>
          <a:xfrm>
            <a:off x="4279717" y="4761719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47" name="Shape 447"/>
          <p:cNvSpPr/>
          <p:nvPr/>
        </p:nvSpPr>
        <p:spPr>
          <a:xfrm>
            <a:off x="7501484" y="4011573"/>
            <a:ext cx="3851210" cy="646553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스크롤 할 수 있도록 설계 필요.(최대 6개가 넘어 갈 수 있기 때문에 약간에 공간을 두어 스크롤이 될 수 있다는 느낌으로 디자인 필요)</a:t>
            </a:r>
          </a:p>
        </p:txBody>
      </p:sp>
      <p:cxnSp>
        <p:nvCxnSpPr>
          <p:cNvPr id="448" name="Shape 448"/>
          <p:cNvCxnSpPr>
            <a:stCxn id="447" idx="1"/>
          </p:cNvCxnSpPr>
          <p:nvPr/>
        </p:nvCxnSpPr>
        <p:spPr>
          <a:xfrm flipH="1">
            <a:off x="6892784" y="4334850"/>
            <a:ext cx="608700" cy="323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449" name="Shape 449"/>
          <p:cNvSpPr/>
          <p:nvPr/>
        </p:nvSpPr>
        <p:spPr>
          <a:xfrm>
            <a:off x="1823785" y="1610557"/>
            <a:ext cx="1581981" cy="441605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건물 이미지</a:t>
            </a:r>
          </a:p>
        </p:txBody>
      </p:sp>
      <p:cxnSp>
        <p:nvCxnSpPr>
          <p:cNvPr id="450" name="Shape 450"/>
          <p:cNvCxnSpPr>
            <a:stCxn id="449" idx="3"/>
          </p:cNvCxnSpPr>
          <p:nvPr/>
        </p:nvCxnSpPr>
        <p:spPr>
          <a:xfrm>
            <a:off x="3405766" y="1831359"/>
            <a:ext cx="1138200" cy="323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grpSp>
        <p:nvGrpSpPr>
          <p:cNvPr id="451" name="Shape 451"/>
          <p:cNvGrpSpPr/>
          <p:nvPr/>
        </p:nvGrpSpPr>
        <p:grpSpPr>
          <a:xfrm>
            <a:off x="7230440" y="280268"/>
            <a:ext cx="4459910" cy="646676"/>
            <a:chOff x="7147370" y="1347566"/>
            <a:chExt cx="4459910" cy="646676"/>
          </a:xfrm>
        </p:grpSpPr>
        <p:sp>
          <p:nvSpPr>
            <p:cNvPr id="452" name="Shape 452"/>
            <p:cNvSpPr/>
            <p:nvPr/>
          </p:nvSpPr>
          <p:spPr>
            <a:xfrm>
              <a:off x="7756070" y="1347566"/>
              <a:ext cx="3851210" cy="646553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-228600" lvl="0" marL="228600" marR="0" rtl="0" algn="l">
                <a:spcBef>
                  <a:spcPts val="0"/>
                </a:spcBef>
                <a:buClr>
                  <a:schemeClr val="lt1"/>
                </a:buClr>
                <a:buSzPct val="100000"/>
                <a:buFont typeface="Arial"/>
                <a:buAutoNum type="arabicPeriod"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해당 재화 클릭 시 해당 하는 자원 구매, 사용 화면으로 이동 하도록 함</a:t>
              </a:r>
            </a:p>
          </p:txBody>
        </p:sp>
        <p:cxnSp>
          <p:nvCxnSpPr>
            <p:cNvPr id="453" name="Shape 453"/>
            <p:cNvCxnSpPr>
              <a:stCxn id="452" idx="1"/>
            </p:cNvCxnSpPr>
            <p:nvPr/>
          </p:nvCxnSpPr>
          <p:spPr>
            <a:xfrm flipH="1">
              <a:off x="7147370" y="1670843"/>
              <a:ext cx="608700" cy="3234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miter/>
              <a:headEnd len="med" w="med" type="none"/>
              <a:tailEnd len="lg" w="lg" type="triangle"/>
            </a:ln>
          </p:spPr>
        </p:cxnSp>
      </p:grpSp>
      <p:grpSp>
        <p:nvGrpSpPr>
          <p:cNvPr id="454" name="Shape 454"/>
          <p:cNvGrpSpPr/>
          <p:nvPr/>
        </p:nvGrpSpPr>
        <p:grpSpPr>
          <a:xfrm>
            <a:off x="7224173" y="5619204"/>
            <a:ext cx="4459910" cy="878013"/>
            <a:chOff x="7147370" y="1347566"/>
            <a:chExt cx="4459910" cy="878013"/>
          </a:xfrm>
        </p:grpSpPr>
        <p:sp>
          <p:nvSpPr>
            <p:cNvPr id="455" name="Shape 455"/>
            <p:cNvSpPr/>
            <p:nvPr/>
          </p:nvSpPr>
          <p:spPr>
            <a:xfrm>
              <a:off x="7756070" y="1347566"/>
              <a:ext cx="3851210" cy="878013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업그레이드 버튼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업그레이드 불가 시 비활성화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- 업그레이드 가능 시 활성화 &gt; 클릭 시 업그레이드 진행</a:t>
              </a:r>
            </a:p>
          </p:txBody>
        </p:sp>
        <p:cxnSp>
          <p:nvCxnSpPr>
            <p:cNvPr id="456" name="Shape 456"/>
            <p:cNvCxnSpPr>
              <a:stCxn id="455" idx="1"/>
            </p:cNvCxnSpPr>
            <p:nvPr/>
          </p:nvCxnSpPr>
          <p:spPr>
            <a:xfrm flipH="1">
              <a:off x="7147370" y="1786573"/>
              <a:ext cx="608700" cy="2076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miter/>
              <a:headEnd len="med" w="med" type="none"/>
              <a:tailEnd len="lg" w="lg" type="triangle"/>
            </a:ln>
          </p:spPr>
        </p:cxnSp>
      </p:grpSp>
      <p:sp>
        <p:nvSpPr>
          <p:cNvPr id="457" name="Shape 457"/>
          <p:cNvSpPr/>
          <p:nvPr/>
        </p:nvSpPr>
        <p:spPr>
          <a:xfrm>
            <a:off x="578497" y="5781889"/>
            <a:ext cx="2426985" cy="441605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뒤로 가기 버튼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클릭 시 팝업을 닫히도록 처리</a:t>
            </a:r>
          </a:p>
        </p:txBody>
      </p:sp>
      <p:cxnSp>
        <p:nvCxnSpPr>
          <p:cNvPr id="458" name="Shape 458"/>
          <p:cNvCxnSpPr>
            <a:stCxn id="457" idx="3"/>
          </p:cNvCxnSpPr>
          <p:nvPr/>
        </p:nvCxnSpPr>
        <p:spPr>
          <a:xfrm>
            <a:off x="3005483" y="6002692"/>
            <a:ext cx="1138199" cy="323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459" name="Shape 459"/>
          <p:cNvSpPr/>
          <p:nvPr/>
        </p:nvSpPr>
        <p:spPr>
          <a:xfrm>
            <a:off x="699795" y="5228323"/>
            <a:ext cx="3246467" cy="441605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즉시 업그레이드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(즉시 업그레이드 버튼 클릭 시 팝업 호출)</a:t>
            </a:r>
          </a:p>
        </p:txBody>
      </p:sp>
      <p:cxnSp>
        <p:nvCxnSpPr>
          <p:cNvPr id="460" name="Shape 460"/>
          <p:cNvCxnSpPr>
            <a:stCxn id="459" idx="3"/>
          </p:cNvCxnSpPr>
          <p:nvPr/>
        </p:nvCxnSpPr>
        <p:spPr>
          <a:xfrm>
            <a:off x="3946263" y="5449125"/>
            <a:ext cx="1084200" cy="5295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461" name="Shape 461"/>
          <p:cNvSpPr/>
          <p:nvPr/>
        </p:nvSpPr>
        <p:spPr>
          <a:xfrm>
            <a:off x="7643622" y="5100210"/>
            <a:ext cx="3851210" cy="442223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건설 시간 표시(업그레이드 시 시간을 표기 해줍니다)</a:t>
            </a:r>
          </a:p>
        </p:txBody>
      </p:sp>
      <p:cxnSp>
        <p:nvCxnSpPr>
          <p:cNvPr id="462" name="Shape 462"/>
          <p:cNvCxnSpPr>
            <a:stCxn id="461" idx="1"/>
          </p:cNvCxnSpPr>
          <p:nvPr/>
        </p:nvCxnSpPr>
        <p:spPr>
          <a:xfrm flipH="1">
            <a:off x="7034922" y="5321322"/>
            <a:ext cx="608700" cy="425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463" name="Shape 463"/>
          <p:cNvSpPr/>
          <p:nvPr/>
        </p:nvSpPr>
        <p:spPr>
          <a:xfrm>
            <a:off x="4645457" y="1682638"/>
            <a:ext cx="85100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이름</a:t>
            </a:r>
          </a:p>
        </p:txBody>
      </p:sp>
      <p:cxnSp>
        <p:nvCxnSpPr>
          <p:cNvPr id="464" name="Shape 464"/>
          <p:cNvCxnSpPr/>
          <p:nvPr/>
        </p:nvCxnSpPr>
        <p:spPr>
          <a:xfrm>
            <a:off x="4550892" y="1638550"/>
            <a:ext cx="816901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65" name="Shape 465"/>
          <p:cNvCxnSpPr/>
          <p:nvPr/>
        </p:nvCxnSpPr>
        <p:spPr>
          <a:xfrm>
            <a:off x="4544673" y="1949571"/>
            <a:ext cx="816901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466" name="Shape 466"/>
          <p:cNvGrpSpPr/>
          <p:nvPr/>
        </p:nvGrpSpPr>
        <p:grpSpPr>
          <a:xfrm>
            <a:off x="5959699" y="1711560"/>
            <a:ext cx="1166503" cy="1110086"/>
            <a:chOff x="6104519" y="1863960"/>
            <a:chExt cx="1166503" cy="1110086"/>
          </a:xfrm>
        </p:grpSpPr>
        <p:sp>
          <p:nvSpPr>
            <p:cNvPr id="467" name="Shape 467"/>
            <p:cNvSpPr/>
            <p:nvPr/>
          </p:nvSpPr>
          <p:spPr>
            <a:xfrm>
              <a:off x="6104519" y="1863960"/>
              <a:ext cx="1166503" cy="1110086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 cap="flat" cmpd="sng" w="12700">
              <a:solidFill>
                <a:srgbClr val="FFF2CC"/>
              </a:solidFill>
              <a:prstDash val="dashDot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6144405" y="1894274"/>
              <a:ext cx="1070634" cy="553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콜로세움은 로마의 국보건물입니다.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Shape 4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0985" y="780170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Shape 475"/>
          <p:cNvSpPr/>
          <p:nvPr/>
        </p:nvSpPr>
        <p:spPr>
          <a:xfrm>
            <a:off x="4031882" y="780170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6" name="Shape 4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4203" y="1935775"/>
            <a:ext cx="1031319" cy="697254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Shape 477"/>
          <p:cNvSpPr/>
          <p:nvPr/>
        </p:nvSpPr>
        <p:spPr>
          <a:xfrm>
            <a:off x="4050739" y="1122728"/>
            <a:ext cx="3172516" cy="425226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478" name="Shape 478"/>
          <p:cNvSpPr/>
          <p:nvPr/>
        </p:nvSpPr>
        <p:spPr>
          <a:xfrm>
            <a:off x="4058060" y="4881330"/>
            <a:ext cx="3181996" cy="821457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479" name="Shape 479"/>
          <p:cNvSpPr/>
          <p:nvPr/>
        </p:nvSpPr>
        <p:spPr>
          <a:xfrm>
            <a:off x="215538" y="142595"/>
            <a:ext cx="22926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 건설_팝업</a:t>
            </a:r>
          </a:p>
        </p:txBody>
      </p:sp>
      <p:sp>
        <p:nvSpPr>
          <p:cNvPr id="480" name="Shape 480"/>
          <p:cNvSpPr/>
          <p:nvPr/>
        </p:nvSpPr>
        <p:spPr>
          <a:xfrm>
            <a:off x="4133551" y="6009339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Shape 481"/>
          <p:cNvSpPr/>
          <p:nvPr/>
        </p:nvSpPr>
        <p:spPr>
          <a:xfrm rot="10800000">
            <a:off x="4216921" y="6101715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4161635" y="3163080"/>
            <a:ext cx="2994952" cy="1679510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Shape 483"/>
          <p:cNvSpPr/>
          <p:nvPr/>
        </p:nvSpPr>
        <p:spPr>
          <a:xfrm>
            <a:off x="5232191" y="2866689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필수 조건</a:t>
            </a:r>
          </a:p>
        </p:txBody>
      </p:sp>
      <p:cxnSp>
        <p:nvCxnSpPr>
          <p:cNvPr id="484" name="Shape 484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85" name="Shape 485"/>
          <p:cNvSpPr/>
          <p:nvPr/>
        </p:nvSpPr>
        <p:spPr>
          <a:xfrm>
            <a:off x="4212326" y="3183319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6" name="Shape 4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06337" y="3188741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Shape 487"/>
          <p:cNvSpPr/>
          <p:nvPr/>
        </p:nvSpPr>
        <p:spPr>
          <a:xfrm>
            <a:off x="4277780" y="3494153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이동</a:t>
            </a:r>
          </a:p>
        </p:txBody>
      </p:sp>
      <p:sp>
        <p:nvSpPr>
          <p:cNvPr id="488" name="Shape 488"/>
          <p:cNvSpPr/>
          <p:nvPr/>
        </p:nvSpPr>
        <p:spPr>
          <a:xfrm>
            <a:off x="4532571" y="3227927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489" name="Shape 489"/>
          <p:cNvSpPr/>
          <p:nvPr/>
        </p:nvSpPr>
        <p:spPr>
          <a:xfrm>
            <a:off x="5689676" y="3186428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6084567" y="3240367"/>
            <a:ext cx="784188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36,000,000</a:t>
            </a:r>
          </a:p>
        </p:txBody>
      </p:sp>
      <p:pic>
        <p:nvPicPr>
          <p:cNvPr id="491" name="Shape 4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4792" y="3216677"/>
            <a:ext cx="264371" cy="2545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Shape 492"/>
          <p:cNvCxnSpPr/>
          <p:nvPr/>
        </p:nvCxnSpPr>
        <p:spPr>
          <a:xfrm>
            <a:off x="4285941" y="3480314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93" name="Shape 493"/>
          <p:cNvCxnSpPr/>
          <p:nvPr/>
        </p:nvCxnSpPr>
        <p:spPr>
          <a:xfrm>
            <a:off x="4279719" y="3660707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494" name="Shape 494"/>
          <p:cNvSpPr/>
          <p:nvPr/>
        </p:nvSpPr>
        <p:spPr>
          <a:xfrm>
            <a:off x="5755132" y="3497262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 보충</a:t>
            </a:r>
          </a:p>
        </p:txBody>
      </p:sp>
      <p:cxnSp>
        <p:nvCxnSpPr>
          <p:cNvPr id="495" name="Shape 495"/>
          <p:cNvCxnSpPr/>
          <p:nvPr/>
        </p:nvCxnSpPr>
        <p:spPr>
          <a:xfrm>
            <a:off x="5763292" y="3483423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496" name="Shape 496"/>
          <p:cNvCxnSpPr/>
          <p:nvPr/>
        </p:nvCxnSpPr>
        <p:spPr>
          <a:xfrm>
            <a:off x="5757069" y="3663817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497" name="Shape 49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82085" y="3219594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Shape 498"/>
          <p:cNvSpPr/>
          <p:nvPr/>
        </p:nvSpPr>
        <p:spPr>
          <a:xfrm>
            <a:off x="4449828" y="808016"/>
            <a:ext cx="2766879" cy="28999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9" name="Shape 49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14167" y="845557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Shape 50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67587" y="857683"/>
            <a:ext cx="278180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Shape 50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820098" y="854887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Shape 50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55560" y="845557"/>
            <a:ext cx="237905" cy="229091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Shape 503"/>
          <p:cNvSpPr/>
          <p:nvPr/>
        </p:nvSpPr>
        <p:spPr>
          <a:xfrm>
            <a:off x="4688832" y="847275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504" name="Shape 504"/>
          <p:cNvSpPr/>
          <p:nvPr/>
        </p:nvSpPr>
        <p:spPr>
          <a:xfrm>
            <a:off x="5345082" y="841053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505" name="Shape 505"/>
          <p:cNvSpPr/>
          <p:nvPr/>
        </p:nvSpPr>
        <p:spPr>
          <a:xfrm>
            <a:off x="6047989" y="853491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506" name="Shape 506"/>
          <p:cNvSpPr/>
          <p:nvPr/>
        </p:nvSpPr>
        <p:spPr>
          <a:xfrm>
            <a:off x="6741575" y="837940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cxnSp>
        <p:nvCxnSpPr>
          <p:cNvPr id="507" name="Shape 507"/>
          <p:cNvCxnSpPr/>
          <p:nvPr/>
        </p:nvCxnSpPr>
        <p:spPr>
          <a:xfrm>
            <a:off x="4240098" y="1098012"/>
            <a:ext cx="29520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08" name="Shape 508"/>
          <p:cNvSpPr/>
          <p:nvPr/>
        </p:nvSpPr>
        <p:spPr>
          <a:xfrm>
            <a:off x="4845703" y="6002692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6063173" y="5993362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4856300" y="5968871"/>
            <a:ext cx="1127231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업그레이드</a:t>
            </a:r>
          </a:p>
        </p:txBody>
      </p:sp>
      <p:sp>
        <p:nvSpPr>
          <p:cNvPr id="511" name="Shape 511"/>
          <p:cNvSpPr/>
          <p:nvPr/>
        </p:nvSpPr>
        <p:spPr>
          <a:xfrm>
            <a:off x="6147039" y="6055957"/>
            <a:ext cx="954106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업그레이드</a:t>
            </a:r>
          </a:p>
        </p:txBody>
      </p:sp>
      <p:sp>
        <p:nvSpPr>
          <p:cNvPr id="512" name="Shape 512"/>
          <p:cNvSpPr/>
          <p:nvPr/>
        </p:nvSpPr>
        <p:spPr>
          <a:xfrm>
            <a:off x="5031548" y="6204264"/>
            <a:ext cx="894126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10000</a:t>
            </a:r>
          </a:p>
        </p:txBody>
      </p:sp>
      <p:pic>
        <p:nvPicPr>
          <p:cNvPr id="513" name="Shape 5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848717" y="6138305"/>
            <a:ext cx="265352" cy="253643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Shape 514"/>
          <p:cNvSpPr/>
          <p:nvPr/>
        </p:nvSpPr>
        <p:spPr>
          <a:xfrm>
            <a:off x="6392146" y="5729335"/>
            <a:ext cx="803425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05:27:32</a:t>
            </a:r>
          </a:p>
        </p:txBody>
      </p:sp>
      <p:pic>
        <p:nvPicPr>
          <p:cNvPr id="515" name="Shape 51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 rot="1195832">
            <a:off x="6312829" y="5755644"/>
            <a:ext cx="128283" cy="19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Shape 516"/>
          <p:cNvSpPr/>
          <p:nvPr/>
        </p:nvSpPr>
        <p:spPr>
          <a:xfrm>
            <a:off x="5952119" y="1711560"/>
            <a:ext cx="1166503" cy="1110086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 cap="flat" cmpd="sng" w="12700">
            <a:solidFill>
              <a:srgbClr val="FFF2CC"/>
            </a:solidFill>
            <a:prstDash val="dashDot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7" name="Shape 517"/>
          <p:cNvCxnSpPr/>
          <p:nvPr/>
        </p:nvCxnSpPr>
        <p:spPr>
          <a:xfrm>
            <a:off x="4551901" y="3125025"/>
            <a:ext cx="224147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18" name="Shape 518"/>
          <p:cNvSpPr/>
          <p:nvPr/>
        </p:nvSpPr>
        <p:spPr>
          <a:xfrm>
            <a:off x="5691716" y="3742523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9" name="Shape 5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95057" y="3747944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Shape 520"/>
          <p:cNvSpPr/>
          <p:nvPr/>
        </p:nvSpPr>
        <p:spPr>
          <a:xfrm>
            <a:off x="6039953" y="3787130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cxnSp>
        <p:nvCxnSpPr>
          <p:cNvPr id="521" name="Shape 521"/>
          <p:cNvCxnSpPr/>
          <p:nvPr/>
        </p:nvCxnSpPr>
        <p:spPr>
          <a:xfrm>
            <a:off x="5767769" y="3673832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22" name="Shape 522"/>
          <p:cNvSpPr/>
          <p:nvPr/>
        </p:nvSpPr>
        <p:spPr>
          <a:xfrm>
            <a:off x="5762721" y="4054673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진행사항 02:30:50</a:t>
            </a:r>
          </a:p>
        </p:txBody>
      </p:sp>
      <p:cxnSp>
        <p:nvCxnSpPr>
          <p:cNvPr id="523" name="Shape 523"/>
          <p:cNvCxnSpPr/>
          <p:nvPr/>
        </p:nvCxnSpPr>
        <p:spPr>
          <a:xfrm>
            <a:off x="5770882" y="4040835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24" name="Shape 524"/>
          <p:cNvCxnSpPr/>
          <p:nvPr/>
        </p:nvCxnSpPr>
        <p:spPr>
          <a:xfrm>
            <a:off x="5764660" y="4221228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25" name="Shape 525"/>
          <p:cNvSpPr/>
          <p:nvPr/>
        </p:nvSpPr>
        <p:spPr>
          <a:xfrm>
            <a:off x="754300" y="3523992"/>
            <a:ext cx="2846648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 한번에 한 개의 건물만 업그레이드가 가능합니다. 골드를 소비 하시면 현재 업그레이드 중의 건물을 가속 업그레이드 하실 수 있습니다.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남은 시간 : 02:30:30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Shape 526"/>
          <p:cNvSpPr/>
          <p:nvPr/>
        </p:nvSpPr>
        <p:spPr>
          <a:xfrm>
            <a:off x="1398182" y="5140130"/>
            <a:ext cx="1660849" cy="23545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무료</a:t>
            </a:r>
          </a:p>
        </p:txBody>
      </p:sp>
      <p:sp>
        <p:nvSpPr>
          <p:cNvPr id="527" name="Shape 527"/>
          <p:cNvSpPr/>
          <p:nvPr/>
        </p:nvSpPr>
        <p:spPr>
          <a:xfrm>
            <a:off x="4216921" y="3751114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Shape 5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0262" y="3756535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Shape 529"/>
          <p:cNvSpPr/>
          <p:nvPr/>
        </p:nvSpPr>
        <p:spPr>
          <a:xfrm>
            <a:off x="4565157" y="3795723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530" name="Shape 530"/>
          <p:cNvSpPr/>
          <p:nvPr/>
        </p:nvSpPr>
        <p:spPr>
          <a:xfrm>
            <a:off x="4287926" y="4063264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무료건설 04:30</a:t>
            </a:r>
          </a:p>
        </p:txBody>
      </p:sp>
      <p:cxnSp>
        <p:nvCxnSpPr>
          <p:cNvPr id="531" name="Shape 531"/>
          <p:cNvCxnSpPr/>
          <p:nvPr/>
        </p:nvCxnSpPr>
        <p:spPr>
          <a:xfrm>
            <a:off x="4296087" y="4049426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32" name="Shape 532"/>
          <p:cNvCxnSpPr/>
          <p:nvPr/>
        </p:nvCxnSpPr>
        <p:spPr>
          <a:xfrm>
            <a:off x="4289864" y="4229819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533" name="Shape 5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99805" y="3777592"/>
            <a:ext cx="242955" cy="2491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4" name="Shape 534"/>
          <p:cNvCxnSpPr>
            <a:stCxn id="525" idx="3"/>
            <a:endCxn id="482" idx="1"/>
          </p:cNvCxnSpPr>
          <p:nvPr/>
        </p:nvCxnSpPr>
        <p:spPr>
          <a:xfrm flipH="1" rot="10800000">
            <a:off x="3600948" y="4002904"/>
            <a:ext cx="560700" cy="518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35" name="Shape 535"/>
          <p:cNvSpPr/>
          <p:nvPr/>
        </p:nvSpPr>
        <p:spPr>
          <a:xfrm>
            <a:off x="8297121" y="2297015"/>
            <a:ext cx="2846648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 한번에 한 개의 건물만 업그레이드가 가능합니다. 골드를 소비 하시면 현재 업그레이드 중의 건물을 가속 업그레이드 하실 수 있습니다.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남은 시간 : 02:30:30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6" name="Shape 536"/>
          <p:cNvCxnSpPr/>
          <p:nvPr/>
        </p:nvCxnSpPr>
        <p:spPr>
          <a:xfrm flipH="1">
            <a:off x="7079953" y="3240367"/>
            <a:ext cx="1215331" cy="724801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37" name="Shape 537"/>
          <p:cNvSpPr/>
          <p:nvPr/>
        </p:nvSpPr>
        <p:spPr>
          <a:xfrm>
            <a:off x="8318314" y="4404287"/>
            <a:ext cx="2846648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 골드를 소비하여 바로 농지을/를 업그레이드 하실 수 있습니다!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Shape 538"/>
          <p:cNvSpPr/>
          <p:nvPr/>
        </p:nvSpPr>
        <p:spPr>
          <a:xfrm>
            <a:off x="9088018" y="5778303"/>
            <a:ext cx="1311093" cy="4775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39" name="Shape 539"/>
          <p:cNvCxnSpPr/>
          <p:nvPr/>
        </p:nvCxnSpPr>
        <p:spPr>
          <a:xfrm flipH="1">
            <a:off x="5748490" y="5347641"/>
            <a:ext cx="2567988" cy="692444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pic>
        <p:nvPicPr>
          <p:cNvPr id="540" name="Shape 54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243021" y="6011510"/>
            <a:ext cx="241230" cy="230584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Shape 541"/>
          <p:cNvSpPr/>
          <p:nvPr/>
        </p:nvSpPr>
        <p:spPr>
          <a:xfrm>
            <a:off x="9549568" y="5992441"/>
            <a:ext cx="63350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30000</a:t>
            </a:r>
          </a:p>
        </p:txBody>
      </p:sp>
      <p:sp>
        <p:nvSpPr>
          <p:cNvPr id="542" name="Shape 542"/>
          <p:cNvSpPr/>
          <p:nvPr/>
        </p:nvSpPr>
        <p:spPr>
          <a:xfrm>
            <a:off x="9100429" y="5763069"/>
            <a:ext cx="1316385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업그레이드</a:t>
            </a:r>
          </a:p>
        </p:txBody>
      </p:sp>
      <p:sp>
        <p:nvSpPr>
          <p:cNvPr id="543" name="Shape 543"/>
          <p:cNvSpPr/>
          <p:nvPr/>
        </p:nvSpPr>
        <p:spPr>
          <a:xfrm>
            <a:off x="9088018" y="3710055"/>
            <a:ext cx="1311093" cy="4775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4" name="Shape 54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243021" y="3943262"/>
            <a:ext cx="241230" cy="230584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Shape 545"/>
          <p:cNvSpPr/>
          <p:nvPr/>
        </p:nvSpPr>
        <p:spPr>
          <a:xfrm>
            <a:off x="9549568" y="3924192"/>
            <a:ext cx="63350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30000</a:t>
            </a:r>
          </a:p>
        </p:txBody>
      </p:sp>
      <p:sp>
        <p:nvSpPr>
          <p:cNvPr id="546" name="Shape 546"/>
          <p:cNvSpPr/>
          <p:nvPr/>
        </p:nvSpPr>
        <p:spPr>
          <a:xfrm>
            <a:off x="9100429" y="3694821"/>
            <a:ext cx="1298682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가속</a:t>
            </a:r>
          </a:p>
        </p:txBody>
      </p:sp>
      <p:sp>
        <p:nvSpPr>
          <p:cNvPr id="547" name="Shape 547"/>
          <p:cNvSpPr/>
          <p:nvPr/>
        </p:nvSpPr>
        <p:spPr>
          <a:xfrm>
            <a:off x="847880" y="5932433"/>
            <a:ext cx="2634755" cy="419876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LV 30 마을 회관 건설 완료</a:t>
            </a:r>
          </a:p>
        </p:txBody>
      </p:sp>
      <p:cxnSp>
        <p:nvCxnSpPr>
          <p:cNvPr id="548" name="Shape 548"/>
          <p:cNvCxnSpPr/>
          <p:nvPr/>
        </p:nvCxnSpPr>
        <p:spPr>
          <a:xfrm flipH="1" rot="10800000">
            <a:off x="842136" y="5923102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49" name="Shape 549"/>
          <p:cNvCxnSpPr/>
          <p:nvPr/>
        </p:nvCxnSpPr>
        <p:spPr>
          <a:xfrm flipH="1" rot="10800000">
            <a:off x="869950" y="6346876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50" name="Shape 550"/>
          <p:cNvCxnSpPr/>
          <p:nvPr/>
        </p:nvCxnSpPr>
        <p:spPr>
          <a:xfrm flipH="1">
            <a:off x="2174033" y="5518616"/>
            <a:ext cx="3591" cy="359672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51" name="Shape 551"/>
          <p:cNvSpPr/>
          <p:nvPr/>
        </p:nvSpPr>
        <p:spPr>
          <a:xfrm>
            <a:off x="719393" y="996808"/>
            <a:ext cx="2846648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52" name="Shape 552"/>
          <p:cNvCxnSpPr>
            <a:stCxn id="551" idx="3"/>
            <a:endCxn id="485" idx="1"/>
          </p:cNvCxnSpPr>
          <p:nvPr/>
        </p:nvCxnSpPr>
        <p:spPr>
          <a:xfrm>
            <a:off x="3566042" y="1994120"/>
            <a:ext cx="646200" cy="1448999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53" name="Shape 553"/>
          <p:cNvSpPr/>
          <p:nvPr/>
        </p:nvSpPr>
        <p:spPr>
          <a:xfrm>
            <a:off x="727235" y="1138533"/>
            <a:ext cx="2843831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이동 버튼을 누르면 해당 하는 건물로 이동 하여 클릭 표시를 해주도록 합니다.(해당 건물 센터 위치에 손가락 표시를 해주도록 함)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4" name="Shape 5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67579" y="1995696"/>
            <a:ext cx="1247895" cy="843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Shape 555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2089155" y="2378771"/>
            <a:ext cx="606991" cy="519204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Shape 556"/>
          <p:cNvSpPr/>
          <p:nvPr/>
        </p:nvSpPr>
        <p:spPr>
          <a:xfrm>
            <a:off x="4763898" y="1635725"/>
            <a:ext cx="85100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이름</a:t>
            </a:r>
          </a:p>
        </p:txBody>
      </p:sp>
      <p:cxnSp>
        <p:nvCxnSpPr>
          <p:cNvPr id="557" name="Shape 557"/>
          <p:cNvCxnSpPr/>
          <p:nvPr/>
        </p:nvCxnSpPr>
        <p:spPr>
          <a:xfrm>
            <a:off x="4597548" y="1582563"/>
            <a:ext cx="816901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58" name="Shape 558"/>
          <p:cNvCxnSpPr/>
          <p:nvPr/>
        </p:nvCxnSpPr>
        <p:spPr>
          <a:xfrm>
            <a:off x="4591328" y="1893584"/>
            <a:ext cx="816901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559" name="Shape 55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39417" y="3219014"/>
            <a:ext cx="242955" cy="249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Shape 5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57138" y="3777010"/>
            <a:ext cx="242955" cy="2491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1" name="Shape 561"/>
          <p:cNvCxnSpPr>
            <a:stCxn id="489" idx="3"/>
          </p:cNvCxnSpPr>
          <p:nvPr/>
        </p:nvCxnSpPr>
        <p:spPr>
          <a:xfrm flipH="1" rot="10800000">
            <a:off x="7129676" y="1476299"/>
            <a:ext cx="1080900" cy="19698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562" name="Shape 562"/>
          <p:cNvSpPr/>
          <p:nvPr/>
        </p:nvSpPr>
        <p:spPr>
          <a:xfrm>
            <a:off x="8254734" y="830951"/>
            <a:ext cx="3146691" cy="845914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자원이 부족 시 자원보충 버튼을 클릭 시 자원 사용, 구매 화면으로 이동 합니다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(S2_자원구매 및 사용.PPT)</a:t>
            </a:r>
          </a:p>
        </p:txBody>
      </p:sp>
      <p:sp>
        <p:nvSpPr>
          <p:cNvPr id="563" name="Shape 563"/>
          <p:cNvSpPr/>
          <p:nvPr/>
        </p:nvSpPr>
        <p:spPr>
          <a:xfrm>
            <a:off x="5999585" y="1741874"/>
            <a:ext cx="1070634" cy="553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콜로세움은 로마의 국보건물입니다.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/>
          <p:nvPr/>
        </p:nvSpPr>
        <p:spPr>
          <a:xfrm>
            <a:off x="215538" y="142595"/>
            <a:ext cx="17299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국보건물 UI(1)</a:t>
            </a:r>
          </a:p>
        </p:txBody>
      </p:sp>
      <p:cxnSp>
        <p:nvCxnSpPr>
          <p:cNvPr id="569" name="Shape 569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570" name="Shape 570"/>
          <p:cNvGrpSpPr/>
          <p:nvPr/>
        </p:nvGrpSpPr>
        <p:grpSpPr>
          <a:xfrm>
            <a:off x="3103888" y="1099655"/>
            <a:ext cx="3206659" cy="5688815"/>
            <a:chOff x="3103888" y="1099655"/>
            <a:chExt cx="3206659" cy="5688815"/>
          </a:xfrm>
        </p:grpSpPr>
        <p:pic>
          <p:nvPicPr>
            <p:cNvPr id="571" name="Shape 57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05072" y="1099655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2" name="Shape 572"/>
            <p:cNvSpPr/>
            <p:nvPr/>
          </p:nvSpPr>
          <p:spPr>
            <a:xfrm>
              <a:off x="3112146" y="1099655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Shape 573"/>
            <p:cNvSpPr/>
            <p:nvPr/>
          </p:nvSpPr>
          <p:spPr>
            <a:xfrm>
              <a:off x="3187638" y="6328825"/>
              <a:ext cx="522334" cy="381706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Shape 574"/>
            <p:cNvSpPr/>
            <p:nvPr/>
          </p:nvSpPr>
          <p:spPr>
            <a:xfrm rot="10800000">
              <a:off x="3271007" y="6421200"/>
              <a:ext cx="336929" cy="20536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>
              <a:off x="3215721" y="3261689"/>
              <a:ext cx="2994952" cy="2749558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6" name="Shape 576"/>
            <p:cNvCxnSpPr/>
            <p:nvPr/>
          </p:nvCxnSpPr>
          <p:spPr>
            <a:xfrm>
              <a:off x="3215721" y="3586367"/>
              <a:ext cx="2994952" cy="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577" name="Shape 577"/>
            <p:cNvSpPr/>
            <p:nvPr/>
          </p:nvSpPr>
          <p:spPr>
            <a:xfrm>
              <a:off x="4105139" y="3299314"/>
              <a:ext cx="12170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국보 건물 옵션</a:t>
              </a:r>
            </a:p>
          </p:txBody>
        </p:sp>
        <p:pic>
          <p:nvPicPr>
            <p:cNvPr id="578" name="Shape 57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855666" y="3261689"/>
              <a:ext cx="364318" cy="3187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9" name="Shape 579"/>
            <p:cNvSpPr/>
            <p:nvPr/>
          </p:nvSpPr>
          <p:spPr>
            <a:xfrm>
              <a:off x="3503914" y="1127501"/>
              <a:ext cx="2766879" cy="289995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80" name="Shape 58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568253" y="1165041"/>
              <a:ext cx="279204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1" name="Shape 581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521673" y="1177169"/>
              <a:ext cx="278180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2" name="Shape 58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874183" y="1174373"/>
              <a:ext cx="279204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3" name="Shape 58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4209646" y="116504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4" name="Shape 584"/>
            <p:cNvSpPr/>
            <p:nvPr/>
          </p:nvSpPr>
          <p:spPr>
            <a:xfrm>
              <a:off x="3742917" y="1166759"/>
              <a:ext cx="514884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100.1K</a:t>
              </a:r>
            </a:p>
          </p:txBody>
        </p:sp>
        <p:sp>
          <p:nvSpPr>
            <p:cNvPr id="585" name="Shape 585"/>
            <p:cNvSpPr/>
            <p:nvPr/>
          </p:nvSpPr>
          <p:spPr>
            <a:xfrm>
              <a:off x="4399167" y="1160537"/>
              <a:ext cx="514884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100.1K</a:t>
              </a:r>
            </a:p>
          </p:txBody>
        </p:sp>
        <p:sp>
          <p:nvSpPr>
            <p:cNvPr id="586" name="Shape 586"/>
            <p:cNvSpPr/>
            <p:nvPr/>
          </p:nvSpPr>
          <p:spPr>
            <a:xfrm>
              <a:off x="5102076" y="1172976"/>
              <a:ext cx="514884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100.1K</a:t>
              </a:r>
            </a:p>
          </p:txBody>
        </p:sp>
        <p:sp>
          <p:nvSpPr>
            <p:cNvPr id="587" name="Shape 587"/>
            <p:cNvSpPr/>
            <p:nvPr/>
          </p:nvSpPr>
          <p:spPr>
            <a:xfrm>
              <a:off x="5795662" y="1157425"/>
              <a:ext cx="514884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100.1K</a:t>
              </a:r>
            </a:p>
          </p:txBody>
        </p:sp>
        <p:cxnSp>
          <p:nvCxnSpPr>
            <p:cNvPr id="588" name="Shape 588"/>
            <p:cNvCxnSpPr/>
            <p:nvPr/>
          </p:nvCxnSpPr>
          <p:spPr>
            <a:xfrm>
              <a:off x="3294185" y="1417496"/>
              <a:ext cx="2952000" cy="0"/>
            </a:xfrm>
            <a:prstGeom prst="straightConnector1">
              <a:avLst/>
            </a:prstGeom>
            <a:noFill/>
            <a:ln cap="flat" cmpd="sng" w="12700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589" name="Shape 589"/>
            <p:cNvSpPr/>
            <p:nvPr/>
          </p:nvSpPr>
          <p:spPr>
            <a:xfrm>
              <a:off x="5117258" y="6312846"/>
              <a:ext cx="1119674" cy="4198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Shape 590"/>
            <p:cNvSpPr/>
            <p:nvPr/>
          </p:nvSpPr>
          <p:spPr>
            <a:xfrm>
              <a:off x="5292814" y="6389837"/>
              <a:ext cx="771364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국가 변경</a:t>
              </a:r>
            </a:p>
          </p:txBody>
        </p:sp>
        <p:sp>
          <p:nvSpPr>
            <p:cNvPr id="591" name="Shape 591"/>
            <p:cNvSpPr/>
            <p:nvPr/>
          </p:nvSpPr>
          <p:spPr>
            <a:xfrm>
              <a:off x="4056571" y="6387883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pic>
          <p:nvPicPr>
            <p:cNvPr id="592" name="Shape 592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3243526" y="1846041"/>
              <a:ext cx="1470719" cy="11466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3" name="Shape 593"/>
            <p:cNvSpPr/>
            <p:nvPr/>
          </p:nvSpPr>
          <p:spPr>
            <a:xfrm>
              <a:off x="5019373" y="1821913"/>
              <a:ext cx="1166503" cy="1110086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 cap="flat" cmpd="sng" w="12700">
              <a:solidFill>
                <a:srgbClr val="FFF2CC"/>
              </a:solidFill>
              <a:prstDash val="dashDot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Shape 594"/>
            <p:cNvSpPr/>
            <p:nvPr/>
          </p:nvSpPr>
          <p:spPr>
            <a:xfrm>
              <a:off x="5002573" y="1846041"/>
              <a:ext cx="1180922" cy="5309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콜로세움은 로마의 국보건물입니다.</a:t>
              </a:r>
            </a:p>
          </p:txBody>
        </p:sp>
        <p:sp>
          <p:nvSpPr>
            <p:cNvPr id="595" name="Shape 595"/>
            <p:cNvSpPr/>
            <p:nvPr/>
          </p:nvSpPr>
          <p:spPr>
            <a:xfrm>
              <a:off x="3569328" y="1549898"/>
              <a:ext cx="889721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콜로세움</a:t>
              </a:r>
            </a:p>
          </p:txBody>
        </p:sp>
        <p:cxnSp>
          <p:nvCxnSpPr>
            <p:cNvPr id="596" name="Shape 596"/>
            <p:cNvCxnSpPr/>
            <p:nvPr/>
          </p:nvCxnSpPr>
          <p:spPr>
            <a:xfrm>
              <a:off x="3624596" y="1542154"/>
              <a:ext cx="854062" cy="0"/>
            </a:xfrm>
            <a:prstGeom prst="straightConnector1">
              <a:avLst/>
            </a:prstGeom>
            <a:noFill/>
            <a:ln cap="flat" cmpd="sng" w="9525">
              <a:solidFill>
                <a:srgbClr val="FFF2CC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cxnSp>
          <p:nvCxnSpPr>
            <p:cNvPr id="597" name="Shape 597"/>
            <p:cNvCxnSpPr/>
            <p:nvPr/>
          </p:nvCxnSpPr>
          <p:spPr>
            <a:xfrm>
              <a:off x="3618376" y="1853175"/>
              <a:ext cx="854062" cy="0"/>
            </a:xfrm>
            <a:prstGeom prst="straightConnector1">
              <a:avLst/>
            </a:prstGeom>
            <a:noFill/>
            <a:ln cap="flat" cmpd="sng" w="9525">
              <a:solidFill>
                <a:srgbClr val="FFF2CC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598" name="Shape 598"/>
            <p:cNvSpPr/>
            <p:nvPr/>
          </p:nvSpPr>
          <p:spPr>
            <a:xfrm>
              <a:off x="3277964" y="3642844"/>
              <a:ext cx="2870463" cy="54847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Shape 599"/>
            <p:cNvSpPr/>
            <p:nvPr/>
          </p:nvSpPr>
          <p:spPr>
            <a:xfrm>
              <a:off x="3277964" y="4223037"/>
              <a:ext cx="2870463" cy="54847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Shape 600"/>
            <p:cNvSpPr/>
            <p:nvPr/>
          </p:nvSpPr>
          <p:spPr>
            <a:xfrm>
              <a:off x="3273525" y="4803230"/>
              <a:ext cx="2870463" cy="54847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Shape 601"/>
            <p:cNvSpPr/>
            <p:nvPr/>
          </p:nvSpPr>
          <p:spPr>
            <a:xfrm>
              <a:off x="3275823" y="5383423"/>
              <a:ext cx="2870463" cy="54847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Shape 602"/>
            <p:cNvSpPr/>
            <p:nvPr/>
          </p:nvSpPr>
          <p:spPr>
            <a:xfrm>
              <a:off x="3325737" y="3666712"/>
              <a:ext cx="474115" cy="48200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Shape 603"/>
            <p:cNvSpPr/>
            <p:nvPr/>
          </p:nvSpPr>
          <p:spPr>
            <a:xfrm>
              <a:off x="3782107" y="3899226"/>
              <a:ext cx="1560041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공성 시 부대 공격력 + 5%</a:t>
              </a:r>
            </a:p>
          </p:txBody>
        </p:sp>
        <p:sp>
          <p:nvSpPr>
            <p:cNvPr id="604" name="Shape 604"/>
            <p:cNvSpPr/>
            <p:nvPr/>
          </p:nvSpPr>
          <p:spPr>
            <a:xfrm>
              <a:off x="3775573" y="3697019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[개인 효과]</a:t>
              </a:r>
            </a:p>
          </p:txBody>
        </p:sp>
        <p:sp>
          <p:nvSpPr>
            <p:cNvPr id="605" name="Shape 605"/>
            <p:cNvSpPr/>
            <p:nvPr/>
          </p:nvSpPr>
          <p:spPr>
            <a:xfrm>
              <a:off x="3330051" y="4251916"/>
              <a:ext cx="474115" cy="48200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Shape 606"/>
            <p:cNvSpPr/>
            <p:nvPr/>
          </p:nvSpPr>
          <p:spPr>
            <a:xfrm>
              <a:off x="3325737" y="4841307"/>
              <a:ext cx="474115" cy="48200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Shape 607"/>
            <p:cNvSpPr/>
            <p:nvPr/>
          </p:nvSpPr>
          <p:spPr>
            <a:xfrm>
              <a:off x="3332269" y="5415687"/>
              <a:ext cx="474115" cy="48200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Shape 608"/>
            <p:cNvSpPr/>
            <p:nvPr/>
          </p:nvSpPr>
          <p:spPr>
            <a:xfrm>
              <a:off x="5682807" y="3717907"/>
              <a:ext cx="391831" cy="39835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Shape 609"/>
            <p:cNvSpPr/>
            <p:nvPr/>
          </p:nvSpPr>
          <p:spPr>
            <a:xfrm>
              <a:off x="5682807" y="4306560"/>
              <a:ext cx="391831" cy="39835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Shape 610"/>
            <p:cNvSpPr/>
            <p:nvPr/>
          </p:nvSpPr>
          <p:spPr>
            <a:xfrm>
              <a:off x="5682807" y="4883135"/>
              <a:ext cx="391831" cy="39835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Shape 611"/>
            <p:cNvSpPr/>
            <p:nvPr/>
          </p:nvSpPr>
          <p:spPr>
            <a:xfrm>
              <a:off x="5682807" y="5453826"/>
              <a:ext cx="391831" cy="39835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12" name="Shape 612"/>
            <p:cNvPicPr preferRelativeResize="0"/>
            <p:nvPr/>
          </p:nvPicPr>
          <p:blipFill rotWithShape="1">
            <a:blip r:embed="rId10">
              <a:alphaModFix/>
            </a:blip>
            <a:srcRect b="2240" l="0" r="20827" t="0"/>
            <a:stretch/>
          </p:blipFill>
          <p:spPr>
            <a:xfrm>
              <a:off x="5748008" y="3759403"/>
              <a:ext cx="305219" cy="298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3" name="Shape 613"/>
            <p:cNvPicPr preferRelativeResize="0"/>
            <p:nvPr/>
          </p:nvPicPr>
          <p:blipFill rotWithShape="1">
            <a:blip r:embed="rId10">
              <a:alphaModFix/>
            </a:blip>
            <a:srcRect b="2240" l="0" r="20827" t="0"/>
            <a:stretch/>
          </p:blipFill>
          <p:spPr>
            <a:xfrm>
              <a:off x="5748008" y="4371283"/>
              <a:ext cx="305219" cy="298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4" name="Shape 614"/>
            <p:cNvPicPr preferRelativeResize="0"/>
            <p:nvPr/>
          </p:nvPicPr>
          <p:blipFill rotWithShape="1">
            <a:blip r:embed="rId10">
              <a:alphaModFix/>
            </a:blip>
            <a:srcRect b="2240" l="0" r="20827" t="0"/>
            <a:stretch/>
          </p:blipFill>
          <p:spPr>
            <a:xfrm>
              <a:off x="5748008" y="4921967"/>
              <a:ext cx="305219" cy="298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5" name="Shape 615"/>
            <p:cNvPicPr preferRelativeResize="0"/>
            <p:nvPr/>
          </p:nvPicPr>
          <p:blipFill rotWithShape="1">
            <a:blip r:embed="rId10">
              <a:alphaModFix/>
            </a:blip>
            <a:srcRect b="2240" l="0" r="20827" t="0"/>
            <a:stretch/>
          </p:blipFill>
          <p:spPr>
            <a:xfrm>
              <a:off x="5748008" y="5506766"/>
              <a:ext cx="305219" cy="2982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6" name="Shape 616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295987" y="3729689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7" name="Shape 617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206409" y="4313923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8" name="Shape 618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439473" y="4308182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9" name="Shape 619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192427" y="5404610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0" name="Shape 620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196697" y="4908592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1" name="Shape 621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429760" y="4902850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2" name="Shape 622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200525" y="5413246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3" name="Shape 623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429760" y="5395582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4" name="Shape 624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3295987" y="5484489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5" name="Shape 625"/>
            <p:cNvSpPr/>
            <p:nvPr/>
          </p:nvSpPr>
          <p:spPr>
            <a:xfrm>
              <a:off x="3775573" y="4478187"/>
              <a:ext cx="1560041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공성 시 부대 공격력 + 5%</a:t>
              </a:r>
            </a:p>
          </p:txBody>
        </p:sp>
        <p:sp>
          <p:nvSpPr>
            <p:cNvPr id="626" name="Shape 626"/>
            <p:cNvSpPr/>
            <p:nvPr/>
          </p:nvSpPr>
          <p:spPr>
            <a:xfrm>
              <a:off x="3769041" y="4275980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00FF00"/>
                  </a:solidFill>
                  <a:latin typeface="Arial"/>
                  <a:ea typeface="Arial"/>
                  <a:cs typeface="Arial"/>
                  <a:sym typeface="Arial"/>
                </a:rPr>
                <a:t>[연맹 효과]</a:t>
              </a:r>
            </a:p>
          </p:txBody>
        </p:sp>
        <p:sp>
          <p:nvSpPr>
            <p:cNvPr id="627" name="Shape 627"/>
            <p:cNvSpPr/>
            <p:nvPr/>
          </p:nvSpPr>
          <p:spPr>
            <a:xfrm>
              <a:off x="3783439" y="5053860"/>
              <a:ext cx="1560041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공성 시 부대 공격력 + 5%</a:t>
              </a:r>
            </a:p>
          </p:txBody>
        </p:sp>
        <p:sp>
          <p:nvSpPr>
            <p:cNvPr id="628" name="Shape 628"/>
            <p:cNvSpPr/>
            <p:nvPr/>
          </p:nvSpPr>
          <p:spPr>
            <a:xfrm>
              <a:off x="3776907" y="4851653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00FF00"/>
                  </a:solidFill>
                  <a:latin typeface="Arial"/>
                  <a:ea typeface="Arial"/>
                  <a:cs typeface="Arial"/>
                  <a:sym typeface="Arial"/>
                </a:rPr>
                <a:t>[연맹 효과]</a:t>
              </a:r>
            </a:p>
          </p:txBody>
        </p:sp>
        <p:sp>
          <p:nvSpPr>
            <p:cNvPr id="629" name="Shape 629"/>
            <p:cNvSpPr/>
            <p:nvPr/>
          </p:nvSpPr>
          <p:spPr>
            <a:xfrm>
              <a:off x="3792646" y="5650242"/>
              <a:ext cx="1560041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공성 시 부대 공격력 + 5%</a:t>
              </a:r>
            </a:p>
          </p:txBody>
        </p:sp>
        <p:sp>
          <p:nvSpPr>
            <p:cNvPr id="630" name="Shape 630"/>
            <p:cNvSpPr/>
            <p:nvPr/>
          </p:nvSpPr>
          <p:spPr>
            <a:xfrm>
              <a:off x="3786112" y="5448035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FF00FF"/>
                  </a:solidFill>
                  <a:latin typeface="Arial"/>
                  <a:ea typeface="Arial"/>
                  <a:cs typeface="Arial"/>
                  <a:sym typeface="Arial"/>
                </a:rPr>
                <a:t>[연합 효과]</a:t>
              </a:r>
            </a:p>
          </p:txBody>
        </p:sp>
        <p:sp>
          <p:nvSpPr>
            <p:cNvPr id="631" name="Shape 631"/>
            <p:cNvSpPr/>
            <p:nvPr/>
          </p:nvSpPr>
          <p:spPr>
            <a:xfrm>
              <a:off x="4646951" y="4855951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rgbClr val="00FF00"/>
                  </a:solidFill>
                  <a:latin typeface="Arial"/>
                  <a:ea typeface="Arial"/>
                  <a:cs typeface="Arial"/>
                  <a:sym typeface="Arial"/>
                </a:rPr>
                <a:t>(최대 30%)</a:t>
              </a:r>
            </a:p>
          </p:txBody>
        </p:sp>
        <p:sp>
          <p:nvSpPr>
            <p:cNvPr id="632" name="Shape 632"/>
            <p:cNvSpPr/>
            <p:nvPr/>
          </p:nvSpPr>
          <p:spPr>
            <a:xfrm>
              <a:off x="4656157" y="5452332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rgbClr val="FF00FF"/>
                  </a:solidFill>
                  <a:latin typeface="Arial"/>
                  <a:ea typeface="Arial"/>
                  <a:cs typeface="Arial"/>
                  <a:sym typeface="Arial"/>
                </a:rPr>
                <a:t>(최대 100%)</a:t>
              </a:r>
            </a:p>
          </p:txBody>
        </p:sp>
        <p:sp>
          <p:nvSpPr>
            <p:cNvPr id="633" name="Shape 633"/>
            <p:cNvSpPr/>
            <p:nvPr/>
          </p:nvSpPr>
          <p:spPr>
            <a:xfrm>
              <a:off x="3103888" y="5013005"/>
              <a:ext cx="3181996" cy="1250965"/>
            </a:xfrm>
            <a:prstGeom prst="rect">
              <a:avLst/>
            </a:prstGeom>
            <a:solidFill>
              <a:srgbClr val="C55A11">
                <a:alpha val="28235"/>
              </a:srgbClr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Clr>
                  <a:srgbClr val="BFBFBF"/>
                </a:buClr>
                <a:buSzPct val="25000"/>
                <a:buFont typeface="Arial"/>
                <a:buNone/>
              </a:pPr>
              <a:r>
                <a:rPr b="1" i="0" lang="en-US" sz="1050" u="none" cap="none" strike="noStrike">
                  <a:solidFill>
                    <a:srgbClr val="BFBFBF"/>
                  </a:solidFill>
                  <a:latin typeface="Arial"/>
                  <a:ea typeface="Arial"/>
                  <a:cs typeface="Arial"/>
                  <a:sym typeface="Arial"/>
                </a:rPr>
                <a:t>16:9</a:t>
              </a:r>
            </a:p>
          </p:txBody>
        </p:sp>
        <p:sp>
          <p:nvSpPr>
            <p:cNvPr id="634" name="Shape 634"/>
            <p:cNvSpPr/>
            <p:nvPr/>
          </p:nvSpPr>
          <p:spPr>
            <a:xfrm>
              <a:off x="4020189" y="6378296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635" name="Shape 635"/>
            <p:cNvSpPr/>
            <p:nvPr/>
          </p:nvSpPr>
          <p:spPr>
            <a:xfrm>
              <a:off x="3924094" y="6312769"/>
              <a:ext cx="1119674" cy="4198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Shape 636"/>
            <p:cNvSpPr/>
            <p:nvPr/>
          </p:nvSpPr>
          <p:spPr>
            <a:xfrm>
              <a:off x="3928057" y="6389837"/>
              <a:ext cx="1088759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국보 보기</a:t>
              </a:r>
            </a:p>
          </p:txBody>
        </p:sp>
      </p:grpSp>
      <p:sp>
        <p:nvSpPr>
          <p:cNvPr id="637" name="Shape 637"/>
          <p:cNvSpPr txBox="1"/>
          <p:nvPr/>
        </p:nvSpPr>
        <p:spPr>
          <a:xfrm>
            <a:off x="420475" y="1836583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건물의 건물 모습을 보여 준다.</a:t>
            </a:r>
          </a:p>
        </p:txBody>
      </p:sp>
      <p:sp>
        <p:nvSpPr>
          <p:cNvPr id="638" name="Shape 638"/>
          <p:cNvSpPr txBox="1"/>
          <p:nvPr/>
        </p:nvSpPr>
        <p:spPr>
          <a:xfrm>
            <a:off x="3677176" y="300678"/>
            <a:ext cx="2673218" cy="553997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 보유중인 자원을 표시 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자원의 증감에 따라 실시간으로 변화 한다.</a:t>
            </a:r>
          </a:p>
        </p:txBody>
      </p:sp>
      <p:cxnSp>
        <p:nvCxnSpPr>
          <p:cNvPr id="639" name="Shape 639"/>
          <p:cNvCxnSpPr>
            <a:stCxn id="638" idx="2"/>
          </p:cNvCxnSpPr>
          <p:nvPr/>
        </p:nvCxnSpPr>
        <p:spPr>
          <a:xfrm>
            <a:off x="5013785" y="854675"/>
            <a:ext cx="0" cy="319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40" name="Shape 640"/>
          <p:cNvSpPr txBox="1"/>
          <p:nvPr/>
        </p:nvSpPr>
        <p:spPr>
          <a:xfrm>
            <a:off x="415475" y="3128280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옵션의 적용 범위에 따른 아이콘 표시</a:t>
            </a:r>
          </a:p>
        </p:txBody>
      </p:sp>
      <p:cxnSp>
        <p:nvCxnSpPr>
          <p:cNvPr id="641" name="Shape 641"/>
          <p:cNvCxnSpPr>
            <a:stCxn id="640" idx="3"/>
          </p:cNvCxnSpPr>
          <p:nvPr/>
        </p:nvCxnSpPr>
        <p:spPr>
          <a:xfrm>
            <a:off x="2470938" y="3328335"/>
            <a:ext cx="824999" cy="606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42" name="Shape 642"/>
          <p:cNvSpPr txBox="1"/>
          <p:nvPr/>
        </p:nvSpPr>
        <p:spPr>
          <a:xfrm>
            <a:off x="6701235" y="3708505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옵션에 대한 상세한 정보 팝업을 출력 한다.</a:t>
            </a:r>
          </a:p>
        </p:txBody>
      </p:sp>
      <p:sp>
        <p:nvSpPr>
          <p:cNvPr id="643" name="Shape 643"/>
          <p:cNvSpPr txBox="1"/>
          <p:nvPr/>
        </p:nvSpPr>
        <p:spPr>
          <a:xfrm>
            <a:off x="6657403" y="2656497"/>
            <a:ext cx="2103723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건물에 관련된 도움말 페이지로 이동한다.</a:t>
            </a:r>
          </a:p>
        </p:txBody>
      </p:sp>
      <p:cxnSp>
        <p:nvCxnSpPr>
          <p:cNvPr id="644" name="Shape 644"/>
          <p:cNvCxnSpPr>
            <a:stCxn id="643" idx="1"/>
          </p:cNvCxnSpPr>
          <p:nvPr/>
        </p:nvCxnSpPr>
        <p:spPr>
          <a:xfrm flipH="1">
            <a:off x="6121303" y="2856552"/>
            <a:ext cx="536100" cy="503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45" name="Shape 645"/>
          <p:cNvSpPr txBox="1"/>
          <p:nvPr/>
        </p:nvSpPr>
        <p:spPr>
          <a:xfrm>
            <a:off x="6652975" y="1607434"/>
            <a:ext cx="2103723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건물의 간략한 설명을 표시 한다..</a:t>
            </a:r>
          </a:p>
        </p:txBody>
      </p:sp>
      <p:cxnSp>
        <p:nvCxnSpPr>
          <p:cNvPr id="646" name="Shape 646"/>
          <p:cNvCxnSpPr>
            <a:stCxn id="645" idx="1"/>
          </p:cNvCxnSpPr>
          <p:nvPr/>
        </p:nvCxnSpPr>
        <p:spPr>
          <a:xfrm flipH="1">
            <a:off x="6074575" y="1807489"/>
            <a:ext cx="578400" cy="164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647" name="Shape 647"/>
          <p:cNvCxnSpPr>
            <a:stCxn id="637" idx="3"/>
          </p:cNvCxnSpPr>
          <p:nvPr/>
        </p:nvCxnSpPr>
        <p:spPr>
          <a:xfrm>
            <a:off x="2475937" y="2036638"/>
            <a:ext cx="1093500" cy="261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48" name="Shape 648"/>
          <p:cNvSpPr txBox="1"/>
          <p:nvPr/>
        </p:nvSpPr>
        <p:spPr>
          <a:xfrm>
            <a:off x="420475" y="1312966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건물의 이름과 레벨을 표시한다.</a:t>
            </a:r>
          </a:p>
        </p:txBody>
      </p:sp>
      <p:cxnSp>
        <p:nvCxnSpPr>
          <p:cNvPr id="649" name="Shape 649"/>
          <p:cNvCxnSpPr>
            <a:stCxn id="648" idx="3"/>
          </p:cNvCxnSpPr>
          <p:nvPr/>
        </p:nvCxnSpPr>
        <p:spPr>
          <a:xfrm>
            <a:off x="2475937" y="1513021"/>
            <a:ext cx="1242300" cy="187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650" name="Shape 650"/>
          <p:cNvCxnSpPr>
            <a:stCxn id="642" idx="1"/>
          </p:cNvCxnSpPr>
          <p:nvPr/>
        </p:nvCxnSpPr>
        <p:spPr>
          <a:xfrm rot="10800000">
            <a:off x="6053235" y="3908560"/>
            <a:ext cx="6480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51" name="Shape 651"/>
          <p:cNvSpPr txBox="1"/>
          <p:nvPr/>
        </p:nvSpPr>
        <p:spPr>
          <a:xfrm>
            <a:off x="6681532" y="6243644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국가를 변경 하는 페이지로 이동 합니다.</a:t>
            </a:r>
          </a:p>
        </p:txBody>
      </p:sp>
      <p:cxnSp>
        <p:nvCxnSpPr>
          <p:cNvPr id="652" name="Shape 652"/>
          <p:cNvCxnSpPr>
            <a:stCxn id="651" idx="1"/>
          </p:cNvCxnSpPr>
          <p:nvPr/>
        </p:nvCxnSpPr>
        <p:spPr>
          <a:xfrm flipH="1">
            <a:off x="6236932" y="6443699"/>
            <a:ext cx="444600" cy="79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53" name="Shape 653"/>
          <p:cNvSpPr txBox="1"/>
          <p:nvPr/>
        </p:nvSpPr>
        <p:spPr>
          <a:xfrm>
            <a:off x="424068" y="3686464"/>
            <a:ext cx="2055462" cy="861773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옵션의 종류와 옵션에 대한 내용을 표기 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연맹과 연합효과의 경우 최대 적용 수치가 함께 표시된다.</a:t>
            </a:r>
          </a:p>
        </p:txBody>
      </p:sp>
      <p:cxnSp>
        <p:nvCxnSpPr>
          <p:cNvPr id="654" name="Shape 654"/>
          <p:cNvCxnSpPr>
            <a:stCxn id="653" idx="3"/>
          </p:cNvCxnSpPr>
          <p:nvPr/>
        </p:nvCxnSpPr>
        <p:spPr>
          <a:xfrm>
            <a:off x="2479530" y="4117351"/>
            <a:ext cx="2681100" cy="738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655" name="Shape 655"/>
          <p:cNvCxnSpPr>
            <a:stCxn id="653" idx="3"/>
          </p:cNvCxnSpPr>
          <p:nvPr/>
        </p:nvCxnSpPr>
        <p:spPr>
          <a:xfrm>
            <a:off x="2479530" y="4117351"/>
            <a:ext cx="1754400" cy="1407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56" name="Shape 656"/>
          <p:cNvSpPr txBox="1"/>
          <p:nvPr/>
        </p:nvSpPr>
        <p:spPr>
          <a:xfrm>
            <a:off x="409134" y="5928714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국가의 국보를 볼 수 있는 페이지로 이동합니다.</a:t>
            </a:r>
          </a:p>
        </p:txBody>
      </p:sp>
      <p:cxnSp>
        <p:nvCxnSpPr>
          <p:cNvPr id="657" name="Shape 657"/>
          <p:cNvCxnSpPr>
            <a:stCxn id="656" idx="3"/>
            <a:endCxn id="635" idx="1"/>
          </p:cNvCxnSpPr>
          <p:nvPr/>
        </p:nvCxnSpPr>
        <p:spPr>
          <a:xfrm>
            <a:off x="2464596" y="6128769"/>
            <a:ext cx="1459500" cy="393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Shape 6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5072" y="1099655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Shape 663"/>
          <p:cNvSpPr/>
          <p:nvPr/>
        </p:nvSpPr>
        <p:spPr>
          <a:xfrm>
            <a:off x="3112146" y="1099655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Shape 664"/>
          <p:cNvSpPr/>
          <p:nvPr/>
        </p:nvSpPr>
        <p:spPr>
          <a:xfrm>
            <a:off x="3187638" y="6328825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Shape 665"/>
          <p:cNvSpPr/>
          <p:nvPr/>
        </p:nvSpPr>
        <p:spPr>
          <a:xfrm rot="10800000">
            <a:off x="3271007" y="6421200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Shape 666"/>
          <p:cNvSpPr/>
          <p:nvPr/>
        </p:nvSpPr>
        <p:spPr>
          <a:xfrm>
            <a:off x="3215721" y="3261689"/>
            <a:ext cx="2994952" cy="2749558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67" name="Shape 667"/>
          <p:cNvCxnSpPr/>
          <p:nvPr/>
        </p:nvCxnSpPr>
        <p:spPr>
          <a:xfrm>
            <a:off x="3215721" y="3586367"/>
            <a:ext cx="2994952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68" name="Shape 668"/>
          <p:cNvSpPr/>
          <p:nvPr/>
        </p:nvSpPr>
        <p:spPr>
          <a:xfrm>
            <a:off x="4105139" y="3299314"/>
            <a:ext cx="121700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 옵션</a:t>
            </a:r>
          </a:p>
        </p:txBody>
      </p:sp>
      <p:pic>
        <p:nvPicPr>
          <p:cNvPr id="669" name="Shape 6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5666" y="3261689"/>
            <a:ext cx="364318" cy="318778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Shape 670"/>
          <p:cNvSpPr/>
          <p:nvPr/>
        </p:nvSpPr>
        <p:spPr>
          <a:xfrm>
            <a:off x="3503914" y="1127501"/>
            <a:ext cx="2766879" cy="28999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1" name="Shape 6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68253" y="1165041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Shape 6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21673" y="1177169"/>
            <a:ext cx="278180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Shape 67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874183" y="1174373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4" name="Shape 67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209646" y="1165041"/>
            <a:ext cx="237905" cy="229091"/>
          </a:xfrm>
          <a:prstGeom prst="rect">
            <a:avLst/>
          </a:prstGeom>
          <a:noFill/>
          <a:ln>
            <a:noFill/>
          </a:ln>
        </p:spPr>
      </p:pic>
      <p:sp>
        <p:nvSpPr>
          <p:cNvPr id="675" name="Shape 675"/>
          <p:cNvSpPr/>
          <p:nvPr/>
        </p:nvSpPr>
        <p:spPr>
          <a:xfrm>
            <a:off x="3742917" y="1166759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676" name="Shape 676"/>
          <p:cNvSpPr/>
          <p:nvPr/>
        </p:nvSpPr>
        <p:spPr>
          <a:xfrm>
            <a:off x="4399167" y="1160537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677" name="Shape 677"/>
          <p:cNvSpPr/>
          <p:nvPr/>
        </p:nvSpPr>
        <p:spPr>
          <a:xfrm>
            <a:off x="5102076" y="1172976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678" name="Shape 678"/>
          <p:cNvSpPr/>
          <p:nvPr/>
        </p:nvSpPr>
        <p:spPr>
          <a:xfrm>
            <a:off x="5795662" y="1157425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cxnSp>
        <p:nvCxnSpPr>
          <p:cNvPr id="679" name="Shape 679"/>
          <p:cNvCxnSpPr/>
          <p:nvPr/>
        </p:nvCxnSpPr>
        <p:spPr>
          <a:xfrm>
            <a:off x="3294185" y="1417496"/>
            <a:ext cx="29520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80" name="Shape 680"/>
          <p:cNvSpPr/>
          <p:nvPr/>
        </p:nvSpPr>
        <p:spPr>
          <a:xfrm>
            <a:off x="5117258" y="6312846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Shape 681"/>
          <p:cNvSpPr/>
          <p:nvPr/>
        </p:nvSpPr>
        <p:spPr>
          <a:xfrm>
            <a:off x="5134116" y="6389837"/>
            <a:ext cx="1088761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국보 보기</a:t>
            </a:r>
          </a:p>
        </p:txBody>
      </p:sp>
      <p:sp>
        <p:nvSpPr>
          <p:cNvPr id="682" name="Shape 682"/>
          <p:cNvSpPr/>
          <p:nvPr/>
        </p:nvSpPr>
        <p:spPr>
          <a:xfrm>
            <a:off x="4056571" y="6387883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683" name="Shape 683"/>
          <p:cNvSpPr/>
          <p:nvPr/>
        </p:nvSpPr>
        <p:spPr>
          <a:xfrm>
            <a:off x="215538" y="142595"/>
            <a:ext cx="17299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국보건물 UI(2)</a:t>
            </a:r>
          </a:p>
        </p:txBody>
      </p:sp>
      <p:cxnSp>
        <p:nvCxnSpPr>
          <p:cNvPr id="684" name="Shape 684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685" name="Shape 68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243526" y="1846041"/>
            <a:ext cx="1470719" cy="1146690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Shape 686"/>
          <p:cNvSpPr/>
          <p:nvPr/>
        </p:nvSpPr>
        <p:spPr>
          <a:xfrm>
            <a:off x="5019373" y="1821913"/>
            <a:ext cx="1166503" cy="1110086"/>
          </a:xfrm>
          <a:prstGeom prst="roundRect">
            <a:avLst>
              <a:gd fmla="val 0" name="adj"/>
            </a:avLst>
          </a:prstGeom>
          <a:solidFill>
            <a:schemeClr val="dk1"/>
          </a:solidFill>
          <a:ln cap="flat" cmpd="sng" w="12700">
            <a:solidFill>
              <a:srgbClr val="FFF2CC"/>
            </a:solidFill>
            <a:prstDash val="dashDot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Shape 687"/>
          <p:cNvSpPr/>
          <p:nvPr/>
        </p:nvSpPr>
        <p:spPr>
          <a:xfrm>
            <a:off x="5002573" y="1846041"/>
            <a:ext cx="1180922" cy="530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콜로세움은 로마의 국보건물입니다.</a:t>
            </a:r>
          </a:p>
        </p:txBody>
      </p:sp>
      <p:sp>
        <p:nvSpPr>
          <p:cNvPr id="688" name="Shape 688"/>
          <p:cNvSpPr/>
          <p:nvPr/>
        </p:nvSpPr>
        <p:spPr>
          <a:xfrm>
            <a:off x="3569328" y="1532479"/>
            <a:ext cx="88972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LV30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콜로세움</a:t>
            </a:r>
          </a:p>
        </p:txBody>
      </p:sp>
      <p:cxnSp>
        <p:nvCxnSpPr>
          <p:cNvPr id="689" name="Shape 689"/>
          <p:cNvCxnSpPr/>
          <p:nvPr/>
        </p:nvCxnSpPr>
        <p:spPr>
          <a:xfrm>
            <a:off x="3624596" y="1542154"/>
            <a:ext cx="854062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690" name="Shape 690"/>
          <p:cNvCxnSpPr/>
          <p:nvPr/>
        </p:nvCxnSpPr>
        <p:spPr>
          <a:xfrm>
            <a:off x="3618376" y="1853175"/>
            <a:ext cx="854062" cy="0"/>
          </a:xfrm>
          <a:prstGeom prst="straightConnector1">
            <a:avLst/>
          </a:prstGeom>
          <a:noFill/>
          <a:ln cap="flat" cmpd="sng" w="9525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91" name="Shape 691"/>
          <p:cNvSpPr/>
          <p:nvPr/>
        </p:nvSpPr>
        <p:spPr>
          <a:xfrm>
            <a:off x="3277964" y="3642844"/>
            <a:ext cx="2870463" cy="54847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Shape 692"/>
          <p:cNvSpPr/>
          <p:nvPr/>
        </p:nvSpPr>
        <p:spPr>
          <a:xfrm>
            <a:off x="3277964" y="4223037"/>
            <a:ext cx="2870463" cy="54847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Shape 693"/>
          <p:cNvSpPr/>
          <p:nvPr/>
        </p:nvSpPr>
        <p:spPr>
          <a:xfrm>
            <a:off x="3273525" y="4803230"/>
            <a:ext cx="2870463" cy="54847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Shape 694"/>
          <p:cNvSpPr/>
          <p:nvPr/>
        </p:nvSpPr>
        <p:spPr>
          <a:xfrm>
            <a:off x="3275823" y="5383423"/>
            <a:ext cx="2870463" cy="54847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Shape 695"/>
          <p:cNvSpPr/>
          <p:nvPr/>
        </p:nvSpPr>
        <p:spPr>
          <a:xfrm>
            <a:off x="3325737" y="3666712"/>
            <a:ext cx="474115" cy="482004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Shape 696"/>
          <p:cNvSpPr/>
          <p:nvPr/>
        </p:nvSpPr>
        <p:spPr>
          <a:xfrm>
            <a:off x="3782107" y="3899226"/>
            <a:ext cx="156004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공성 시 부대 공격력 + 5%</a:t>
            </a:r>
          </a:p>
        </p:txBody>
      </p:sp>
      <p:sp>
        <p:nvSpPr>
          <p:cNvPr id="697" name="Shape 697"/>
          <p:cNvSpPr/>
          <p:nvPr/>
        </p:nvSpPr>
        <p:spPr>
          <a:xfrm>
            <a:off x="3775573" y="3697019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[개인 효과]</a:t>
            </a:r>
          </a:p>
        </p:txBody>
      </p:sp>
      <p:sp>
        <p:nvSpPr>
          <p:cNvPr id="698" name="Shape 698"/>
          <p:cNvSpPr/>
          <p:nvPr/>
        </p:nvSpPr>
        <p:spPr>
          <a:xfrm>
            <a:off x="3330051" y="4251916"/>
            <a:ext cx="474115" cy="482004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Shape 699"/>
          <p:cNvSpPr/>
          <p:nvPr/>
        </p:nvSpPr>
        <p:spPr>
          <a:xfrm>
            <a:off x="3325737" y="4841307"/>
            <a:ext cx="474115" cy="482004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Shape 700"/>
          <p:cNvSpPr/>
          <p:nvPr/>
        </p:nvSpPr>
        <p:spPr>
          <a:xfrm>
            <a:off x="3332269" y="5415687"/>
            <a:ext cx="474115" cy="482004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Shape 701"/>
          <p:cNvSpPr/>
          <p:nvPr/>
        </p:nvSpPr>
        <p:spPr>
          <a:xfrm>
            <a:off x="5682807" y="3717907"/>
            <a:ext cx="391831" cy="39835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Shape 702"/>
          <p:cNvSpPr/>
          <p:nvPr/>
        </p:nvSpPr>
        <p:spPr>
          <a:xfrm>
            <a:off x="5682807" y="4306560"/>
            <a:ext cx="391831" cy="39835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Shape 703"/>
          <p:cNvSpPr/>
          <p:nvPr/>
        </p:nvSpPr>
        <p:spPr>
          <a:xfrm>
            <a:off x="5682807" y="4883135"/>
            <a:ext cx="391831" cy="39835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Shape 704"/>
          <p:cNvSpPr/>
          <p:nvPr/>
        </p:nvSpPr>
        <p:spPr>
          <a:xfrm>
            <a:off x="5682807" y="5453826"/>
            <a:ext cx="391831" cy="39835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5" name="Shape 705"/>
          <p:cNvPicPr preferRelativeResize="0"/>
          <p:nvPr/>
        </p:nvPicPr>
        <p:blipFill rotWithShape="1">
          <a:blip r:embed="rId10">
            <a:alphaModFix/>
          </a:blip>
          <a:srcRect b="2240" l="0" r="20827" t="0"/>
          <a:stretch/>
        </p:blipFill>
        <p:spPr>
          <a:xfrm>
            <a:off x="5748008" y="3759403"/>
            <a:ext cx="305219" cy="29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Shape 706"/>
          <p:cNvPicPr preferRelativeResize="0"/>
          <p:nvPr/>
        </p:nvPicPr>
        <p:blipFill rotWithShape="1">
          <a:blip r:embed="rId10">
            <a:alphaModFix/>
          </a:blip>
          <a:srcRect b="2240" l="0" r="20827" t="0"/>
          <a:stretch/>
        </p:blipFill>
        <p:spPr>
          <a:xfrm>
            <a:off x="5748008" y="4371283"/>
            <a:ext cx="305219" cy="29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Shape 707"/>
          <p:cNvPicPr preferRelativeResize="0"/>
          <p:nvPr/>
        </p:nvPicPr>
        <p:blipFill rotWithShape="1">
          <a:blip r:embed="rId10">
            <a:alphaModFix/>
          </a:blip>
          <a:srcRect b="2240" l="0" r="20827" t="0"/>
          <a:stretch/>
        </p:blipFill>
        <p:spPr>
          <a:xfrm>
            <a:off x="5748008" y="4921967"/>
            <a:ext cx="305219" cy="29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Shape 708"/>
          <p:cNvPicPr preferRelativeResize="0"/>
          <p:nvPr/>
        </p:nvPicPr>
        <p:blipFill rotWithShape="1">
          <a:blip r:embed="rId10">
            <a:alphaModFix/>
          </a:blip>
          <a:srcRect b="2240" l="0" r="20827" t="0"/>
          <a:stretch/>
        </p:blipFill>
        <p:spPr>
          <a:xfrm>
            <a:off x="5748008" y="5506766"/>
            <a:ext cx="305219" cy="298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Shape 709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295987" y="3729689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Shape 71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206409" y="4313923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Shape 71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439473" y="4308182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Shape 71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192427" y="5404610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Shape 713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196697" y="4908592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Shape 71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429760" y="4902850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5" name="Shape 71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200525" y="5413246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Shape 7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429760" y="5395582"/>
            <a:ext cx="512754" cy="409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Shape 717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295987" y="5484489"/>
            <a:ext cx="512754" cy="40938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Shape 718"/>
          <p:cNvSpPr/>
          <p:nvPr/>
        </p:nvSpPr>
        <p:spPr>
          <a:xfrm>
            <a:off x="3775573" y="4478187"/>
            <a:ext cx="156004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공성 시 부대 공격력 + 5%</a:t>
            </a:r>
          </a:p>
        </p:txBody>
      </p:sp>
      <p:sp>
        <p:nvSpPr>
          <p:cNvPr id="719" name="Shape 719"/>
          <p:cNvSpPr/>
          <p:nvPr/>
        </p:nvSpPr>
        <p:spPr>
          <a:xfrm>
            <a:off x="3769041" y="4275980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[연맹 효과]</a:t>
            </a:r>
          </a:p>
        </p:txBody>
      </p:sp>
      <p:sp>
        <p:nvSpPr>
          <p:cNvPr id="720" name="Shape 720"/>
          <p:cNvSpPr/>
          <p:nvPr/>
        </p:nvSpPr>
        <p:spPr>
          <a:xfrm>
            <a:off x="3783439" y="5053860"/>
            <a:ext cx="156004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공성 시 부대 공격력 + 5%</a:t>
            </a:r>
          </a:p>
        </p:txBody>
      </p:sp>
      <p:sp>
        <p:nvSpPr>
          <p:cNvPr id="721" name="Shape 721"/>
          <p:cNvSpPr/>
          <p:nvPr/>
        </p:nvSpPr>
        <p:spPr>
          <a:xfrm>
            <a:off x="3776907" y="4851653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[연맹 효과]</a:t>
            </a:r>
          </a:p>
        </p:txBody>
      </p:sp>
      <p:sp>
        <p:nvSpPr>
          <p:cNvPr id="722" name="Shape 722"/>
          <p:cNvSpPr/>
          <p:nvPr/>
        </p:nvSpPr>
        <p:spPr>
          <a:xfrm>
            <a:off x="3792646" y="5650242"/>
            <a:ext cx="156004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공성 시 부대 공격력 + 5%</a:t>
            </a:r>
          </a:p>
        </p:txBody>
      </p:sp>
      <p:sp>
        <p:nvSpPr>
          <p:cNvPr id="723" name="Shape 723"/>
          <p:cNvSpPr/>
          <p:nvPr/>
        </p:nvSpPr>
        <p:spPr>
          <a:xfrm>
            <a:off x="3786112" y="5448035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[연합 효과]</a:t>
            </a:r>
          </a:p>
        </p:txBody>
      </p:sp>
      <p:sp>
        <p:nvSpPr>
          <p:cNvPr id="724" name="Shape 724"/>
          <p:cNvSpPr/>
          <p:nvPr/>
        </p:nvSpPr>
        <p:spPr>
          <a:xfrm>
            <a:off x="4646951" y="4855951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(최대 30%)</a:t>
            </a:r>
          </a:p>
        </p:txBody>
      </p:sp>
      <p:sp>
        <p:nvSpPr>
          <p:cNvPr id="725" name="Shape 725"/>
          <p:cNvSpPr/>
          <p:nvPr/>
        </p:nvSpPr>
        <p:spPr>
          <a:xfrm>
            <a:off x="4656157" y="5452332"/>
            <a:ext cx="102724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(최대 100%)</a:t>
            </a:r>
          </a:p>
        </p:txBody>
      </p:sp>
      <p:sp>
        <p:nvSpPr>
          <p:cNvPr id="726" name="Shape 726"/>
          <p:cNvSpPr/>
          <p:nvPr/>
        </p:nvSpPr>
        <p:spPr>
          <a:xfrm>
            <a:off x="3095346" y="4976960"/>
            <a:ext cx="3181996" cy="1250965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727" name="Shape 727"/>
          <p:cNvSpPr/>
          <p:nvPr/>
        </p:nvSpPr>
        <p:spPr>
          <a:xfrm>
            <a:off x="3126201" y="1113579"/>
            <a:ext cx="3165195" cy="5660969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Shape 728"/>
          <p:cNvSpPr txBox="1"/>
          <p:nvPr/>
        </p:nvSpPr>
        <p:spPr>
          <a:xfrm>
            <a:off x="6726885" y="2622630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선택한 옵션의 상세한 정보를 보여 준다</a:t>
            </a:r>
          </a:p>
        </p:txBody>
      </p:sp>
      <p:grpSp>
        <p:nvGrpSpPr>
          <p:cNvPr id="729" name="Shape 729"/>
          <p:cNvGrpSpPr/>
          <p:nvPr/>
        </p:nvGrpSpPr>
        <p:grpSpPr>
          <a:xfrm>
            <a:off x="3215721" y="2425933"/>
            <a:ext cx="2994952" cy="1871654"/>
            <a:chOff x="3215721" y="2425933"/>
            <a:chExt cx="2994952" cy="1871654"/>
          </a:xfrm>
        </p:grpSpPr>
        <p:sp>
          <p:nvSpPr>
            <p:cNvPr id="730" name="Shape 730"/>
            <p:cNvSpPr/>
            <p:nvPr/>
          </p:nvSpPr>
          <p:spPr>
            <a:xfrm>
              <a:off x="3215721" y="2425933"/>
              <a:ext cx="2994952" cy="187165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31" name="Shape 731"/>
            <p:cNvCxnSpPr/>
            <p:nvPr/>
          </p:nvCxnSpPr>
          <p:spPr>
            <a:xfrm>
              <a:off x="3341871" y="2737535"/>
              <a:ext cx="2722684" cy="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732" name="Shape 732"/>
            <p:cNvSpPr/>
            <p:nvPr/>
          </p:nvSpPr>
          <p:spPr>
            <a:xfrm>
              <a:off x="3922280" y="2450483"/>
              <a:ext cx="163378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국보 옵션 상세 설명</a:t>
              </a:r>
            </a:p>
          </p:txBody>
        </p:sp>
        <p:sp>
          <p:nvSpPr>
            <p:cNvPr id="733" name="Shape 733"/>
            <p:cNvSpPr/>
            <p:nvPr/>
          </p:nvSpPr>
          <p:spPr>
            <a:xfrm>
              <a:off x="3819294" y="3064385"/>
              <a:ext cx="1683474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공성 시 부대 공격력 + </a:t>
              </a:r>
              <a:r>
                <a:rPr b="1" lang="en-US" sz="900">
                  <a:solidFill>
                    <a:srgbClr val="00FF00"/>
                  </a:solidFill>
                  <a:latin typeface="Arial"/>
                  <a:ea typeface="Arial"/>
                  <a:cs typeface="Arial"/>
                  <a:sym typeface="Arial"/>
                </a:rPr>
                <a:t>[5%] </a:t>
              </a:r>
            </a:p>
          </p:txBody>
        </p:sp>
        <p:sp>
          <p:nvSpPr>
            <p:cNvPr id="734" name="Shape 734"/>
            <p:cNvSpPr/>
            <p:nvPr/>
          </p:nvSpPr>
          <p:spPr>
            <a:xfrm>
              <a:off x="3812760" y="2862178"/>
              <a:ext cx="102724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[개인 효과]</a:t>
              </a:r>
            </a:p>
          </p:txBody>
        </p:sp>
        <p:sp>
          <p:nvSpPr>
            <p:cNvPr id="735" name="Shape 735"/>
            <p:cNvSpPr/>
            <p:nvPr/>
          </p:nvSpPr>
          <p:spPr>
            <a:xfrm>
              <a:off x="3295003" y="3570782"/>
              <a:ext cx="2776678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다른 유저의 성을 공격하는 공성 전투에서 콜로세움을 가진 영주 부대의 공격력이 </a:t>
              </a:r>
              <a:r>
                <a:rPr b="1" lang="en-US" sz="900">
                  <a:solidFill>
                    <a:srgbClr val="00FF00"/>
                  </a:solidFill>
                  <a:latin typeface="Arial"/>
                  <a:ea typeface="Arial"/>
                  <a:cs typeface="Arial"/>
                  <a:sym typeface="Arial"/>
                </a:rPr>
                <a:t>[5%] </a:t>
              </a: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증가 합니다.</a:t>
              </a:r>
            </a:p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콜로세움의 건물 레벨이 오를 수록 옵션이 증가 됩니다.</a:t>
              </a:r>
            </a:p>
          </p:txBody>
        </p:sp>
        <p:cxnSp>
          <p:nvCxnSpPr>
            <p:cNvPr id="736" name="Shape 736"/>
            <p:cNvCxnSpPr/>
            <p:nvPr/>
          </p:nvCxnSpPr>
          <p:spPr>
            <a:xfrm>
              <a:off x="3351853" y="3437812"/>
              <a:ext cx="2722684" cy="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737" name="Shape 737"/>
            <p:cNvSpPr/>
            <p:nvPr/>
          </p:nvSpPr>
          <p:spPr>
            <a:xfrm>
              <a:off x="3315473" y="2869592"/>
              <a:ext cx="474115" cy="48200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38" name="Shape 738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3312639" y="2929306"/>
              <a:ext cx="512754" cy="409384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739" name="Shape 739"/>
          <p:cNvCxnSpPr/>
          <p:nvPr/>
        </p:nvCxnSpPr>
        <p:spPr>
          <a:xfrm flipH="1">
            <a:off x="5847457" y="2822684"/>
            <a:ext cx="879428" cy="368732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740" name="Shape 740"/>
          <p:cNvSpPr txBox="1"/>
          <p:nvPr/>
        </p:nvSpPr>
        <p:spPr>
          <a:xfrm>
            <a:off x="6726885" y="3955087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아무 영역이나 터치하면 팝업 창이 닫힌다.</a:t>
            </a:r>
          </a:p>
        </p:txBody>
      </p:sp>
      <p:cxnSp>
        <p:nvCxnSpPr>
          <p:cNvPr id="741" name="Shape 741"/>
          <p:cNvCxnSpPr>
            <a:stCxn id="740" idx="1"/>
          </p:cNvCxnSpPr>
          <p:nvPr/>
        </p:nvCxnSpPr>
        <p:spPr>
          <a:xfrm flipH="1">
            <a:off x="5830185" y="4155142"/>
            <a:ext cx="896700" cy="36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Shape 7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5072" y="1099655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Shape 747"/>
          <p:cNvSpPr/>
          <p:nvPr/>
        </p:nvSpPr>
        <p:spPr>
          <a:xfrm>
            <a:off x="3112146" y="1099655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Shape 748"/>
          <p:cNvSpPr/>
          <p:nvPr/>
        </p:nvSpPr>
        <p:spPr>
          <a:xfrm>
            <a:off x="3187638" y="6328825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Shape 749"/>
          <p:cNvSpPr/>
          <p:nvPr/>
        </p:nvSpPr>
        <p:spPr>
          <a:xfrm rot="10800000">
            <a:off x="3271007" y="6421200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Shape 750"/>
          <p:cNvSpPr/>
          <p:nvPr/>
        </p:nvSpPr>
        <p:spPr>
          <a:xfrm>
            <a:off x="5134116" y="6389837"/>
            <a:ext cx="1088761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국보 보기</a:t>
            </a:r>
          </a:p>
        </p:txBody>
      </p:sp>
      <p:sp>
        <p:nvSpPr>
          <p:cNvPr id="751" name="Shape 751"/>
          <p:cNvSpPr/>
          <p:nvPr/>
        </p:nvSpPr>
        <p:spPr>
          <a:xfrm>
            <a:off x="4056571" y="6387883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752" name="Shape 752"/>
          <p:cNvSpPr/>
          <p:nvPr/>
        </p:nvSpPr>
        <p:spPr>
          <a:xfrm>
            <a:off x="215538" y="142595"/>
            <a:ext cx="30380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국보건물 다른 국보 보기(3)</a:t>
            </a:r>
          </a:p>
        </p:txBody>
      </p:sp>
      <p:cxnSp>
        <p:nvCxnSpPr>
          <p:cNvPr id="753" name="Shape 753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754" name="Shape 754"/>
          <p:cNvGrpSpPr/>
          <p:nvPr/>
        </p:nvGrpSpPr>
        <p:grpSpPr>
          <a:xfrm>
            <a:off x="3105072" y="1099656"/>
            <a:ext cx="3197001" cy="4849287"/>
            <a:chOff x="2360374" y="315738"/>
            <a:chExt cx="3464815" cy="5786767"/>
          </a:xfrm>
        </p:grpSpPr>
        <p:sp>
          <p:nvSpPr>
            <p:cNvPr id="755" name="Shape 755"/>
            <p:cNvSpPr/>
            <p:nvPr/>
          </p:nvSpPr>
          <p:spPr>
            <a:xfrm>
              <a:off x="2360374" y="315738"/>
              <a:ext cx="3456220" cy="267053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rgbClr val="787878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b="1" i="0" lang="en-US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다른 국보 보기</a:t>
              </a:r>
            </a:p>
          </p:txBody>
        </p:sp>
        <p:grpSp>
          <p:nvGrpSpPr>
            <p:cNvPr id="756" name="Shape 756"/>
            <p:cNvGrpSpPr/>
            <p:nvPr/>
          </p:nvGrpSpPr>
          <p:grpSpPr>
            <a:xfrm>
              <a:off x="2400515" y="1168124"/>
              <a:ext cx="3424673" cy="4934382"/>
              <a:chOff x="2403350" y="732618"/>
              <a:chExt cx="3424673" cy="4934382"/>
            </a:xfrm>
          </p:grpSpPr>
          <p:grpSp>
            <p:nvGrpSpPr>
              <p:cNvPr id="757" name="Shape 757"/>
              <p:cNvGrpSpPr/>
              <p:nvPr/>
            </p:nvGrpSpPr>
            <p:grpSpPr>
              <a:xfrm>
                <a:off x="2515700" y="756195"/>
                <a:ext cx="3282517" cy="995570"/>
                <a:chOff x="2515700" y="756195"/>
                <a:chExt cx="3282517" cy="995570"/>
              </a:xfrm>
            </p:grpSpPr>
            <p:sp>
              <p:nvSpPr>
                <p:cNvPr id="758" name="Shape 758"/>
                <p:cNvSpPr/>
                <p:nvPr/>
              </p:nvSpPr>
              <p:spPr>
                <a:xfrm>
                  <a:off x="2515700" y="756195"/>
                  <a:ext cx="3208395" cy="986366"/>
                </a:xfrm>
                <a:prstGeom prst="rect">
                  <a:avLst/>
                </a:prstGeom>
                <a:gradFill>
                  <a:gsLst>
                    <a:gs pos="0">
                      <a:srgbClr val="AFAFAF"/>
                    </a:gs>
                    <a:gs pos="50000">
                      <a:schemeClr val="accent3"/>
                    </a:gs>
                    <a:gs pos="100000">
                      <a:srgbClr val="919191"/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9" name="Shape 759"/>
                <p:cNvSpPr/>
                <p:nvPr/>
              </p:nvSpPr>
              <p:spPr>
                <a:xfrm>
                  <a:off x="2579088" y="810431"/>
                  <a:ext cx="883238" cy="882579"/>
                </a:xfrm>
                <a:prstGeom prst="roundRect">
                  <a:avLst>
                    <a:gd fmla="val 6558" name="adj"/>
                  </a:avLst>
                </a:prstGeom>
                <a:gradFill>
                  <a:gsLst>
                    <a:gs pos="0">
                      <a:srgbClr val="F08B54"/>
                    </a:gs>
                    <a:gs pos="50000">
                      <a:srgbClr val="F67A26"/>
                    </a:gs>
                    <a:gs pos="100000">
                      <a:srgbClr val="E36A18"/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0" name="Shape 760"/>
                <p:cNvSpPr/>
                <p:nvPr/>
              </p:nvSpPr>
              <p:spPr>
                <a:xfrm>
                  <a:off x="3540123" y="825662"/>
                  <a:ext cx="2110870" cy="867351"/>
                </a:xfrm>
                <a:prstGeom prst="rect">
                  <a:avLst/>
                </a:prstGeom>
                <a:solidFill>
                  <a:schemeClr val="dk1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1" name="Shape 761"/>
                <p:cNvSpPr/>
                <p:nvPr/>
              </p:nvSpPr>
              <p:spPr>
                <a:xfrm>
                  <a:off x="3895221" y="818462"/>
                  <a:ext cx="1892261" cy="43088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8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‘THE GOLDEN PALACE’</a:t>
                  </a: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7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The golden palace have effect of +5% attack increase to all your troops.</a:t>
                  </a:r>
                </a:p>
              </p:txBody>
            </p:sp>
            <p:sp>
              <p:nvSpPr>
                <p:cNvPr id="762" name="Shape 762"/>
                <p:cNvSpPr/>
                <p:nvPr/>
              </p:nvSpPr>
              <p:spPr>
                <a:xfrm>
                  <a:off x="3903082" y="1213158"/>
                  <a:ext cx="1895136" cy="53860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8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‘CHU-KO NU’</a:t>
                  </a: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7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CHU-KO NU is fastest crossbow troops. They are shooting speed is twice then others.</a:t>
                  </a:r>
                </a:p>
              </p:txBody>
            </p:sp>
          </p:grpSp>
          <p:pic>
            <p:nvPicPr>
              <p:cNvPr id="763" name="Shape 76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2405847" y="750583"/>
                <a:ext cx="3422176" cy="2304506"/>
              </a:xfrm>
              <a:prstGeom prst="rect">
                <a:avLst/>
              </a:prstGeom>
              <a:noFill/>
              <a:ln cap="flat" cmpd="sng" w="9525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pic>
          <p:sp>
            <p:nvSpPr>
              <p:cNvPr id="764" name="Shape 764"/>
              <p:cNvSpPr/>
              <p:nvPr/>
            </p:nvSpPr>
            <p:spPr>
              <a:xfrm>
                <a:off x="3710471" y="787216"/>
                <a:ext cx="792102" cy="354591"/>
              </a:xfrm>
              <a:prstGeom prst="rect">
                <a:avLst/>
              </a:prstGeom>
              <a:solidFill>
                <a:schemeClr val="dk1">
                  <a:alpha val="80000"/>
                </a:schemeClr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Shape 765"/>
              <p:cNvSpPr txBox="1"/>
              <p:nvPr/>
            </p:nvSpPr>
            <p:spPr>
              <a:xfrm>
                <a:off x="3612196" y="732618"/>
                <a:ext cx="1009499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0000"/>
                  </a:buClr>
                  <a:buSzPct val="25000"/>
                  <a:buFont typeface="Arial"/>
                  <a:buNone/>
                </a:pPr>
                <a:r>
                  <a:rPr b="1" i="0" lang="en-US" sz="1400" u="none" cap="none" strike="noStrike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rPr>
                  <a:t>한국</a:t>
                </a:r>
              </a:p>
            </p:txBody>
          </p:sp>
          <p:sp>
            <p:nvSpPr>
              <p:cNvPr id="766" name="Shape 766"/>
              <p:cNvSpPr txBox="1"/>
              <p:nvPr/>
            </p:nvSpPr>
            <p:spPr>
              <a:xfrm>
                <a:off x="3198033" y="942017"/>
                <a:ext cx="1876200" cy="2306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기술 연구 &amp; 연맹 지원</a:t>
                </a:r>
              </a:p>
            </p:txBody>
          </p:sp>
          <p:sp>
            <p:nvSpPr>
              <p:cNvPr id="767" name="Shape 767"/>
              <p:cNvSpPr/>
              <p:nvPr/>
            </p:nvSpPr>
            <p:spPr>
              <a:xfrm>
                <a:off x="2403350" y="3570926"/>
                <a:ext cx="3416596" cy="2096073"/>
              </a:xfrm>
              <a:prstGeom prst="rect">
                <a:avLst/>
              </a:prstGeom>
              <a:solidFill>
                <a:srgbClr val="EECD89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한국은 5000년의 역사를 가진 동아시아의 고대 국가 중 하나이다. 조선 시대부터 한국은 과학기술 연구에 많은 노력을 기울였으며, 그 결과 뛰어난 과학 기술을 보유할 수 있게 되었다. 한글과 첨성대, 화차, 거북선, 측우기, 등은 대표적인 한국의 과학기술을 보여주는 발명품이다. 또한 한국은 주변 국가와 원만하고 지속적인 외교활동을 통해 외교 관계를 지속시켜왔으며, 주변 문명의 발전에도 많은 영향을 주기도 하였다.</a:t>
                </a: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i="0" sz="800" u="none" cap="none" strike="noStrike">
                  <a:solidFill>
                    <a:srgbClr val="00B05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70C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0070C0"/>
                    </a:solidFill>
                    <a:latin typeface="Arial"/>
                    <a:ea typeface="Arial"/>
                    <a:cs typeface="Arial"/>
                    <a:sym typeface="Arial"/>
                  </a:rPr>
                  <a:t>한국을 선택하여 빠른 기술연구 특성을 통해, 다른 국가보다 빠르게 문명을 발전시켜 보세요.</a:t>
                </a: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i="0" sz="800" u="none" cap="none" strike="noStrike">
                  <a:solidFill>
                    <a:srgbClr val="0070C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70C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0070C0"/>
                    </a:solidFill>
                    <a:latin typeface="Arial"/>
                    <a:ea typeface="Arial"/>
                    <a:cs typeface="Arial"/>
                    <a:sym typeface="Arial"/>
                  </a:rPr>
                  <a:t>또한, 강력한 연맹지원 효과로 연맹원들의 성장을 도와, 자신이 속한 연맹을 강력하게 발전시켜 보세요.</a:t>
                </a:r>
              </a:p>
            </p:txBody>
          </p:sp>
          <p:sp>
            <p:nvSpPr>
              <p:cNvPr id="768" name="Shape 768"/>
              <p:cNvSpPr/>
              <p:nvPr/>
            </p:nvSpPr>
            <p:spPr>
              <a:xfrm>
                <a:off x="2403359" y="2503274"/>
                <a:ext cx="3416586" cy="1059433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기술 연구속도 </a:t>
                </a:r>
                <a:r>
                  <a:rPr b="0" i="0" lang="en-US" sz="700" u="none" cap="none" strike="noStrike">
                    <a:solidFill>
                      <a:srgbClr val="00B050"/>
                    </a:solidFill>
                    <a:latin typeface="Arial"/>
                    <a:ea typeface="Arial"/>
                    <a:cs typeface="Arial"/>
                    <a:sym typeface="Arial"/>
                  </a:rPr>
                  <a:t>+10%</a:t>
                </a:r>
              </a:p>
            </p:txBody>
          </p:sp>
          <p:pic>
            <p:nvPicPr>
              <p:cNvPr id="769" name="Shape 769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429815" y="2541251"/>
                <a:ext cx="1150706" cy="743163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pic>
          <p:sp>
            <p:nvSpPr>
              <p:cNvPr id="770" name="Shape 770"/>
              <p:cNvSpPr txBox="1"/>
              <p:nvPr/>
            </p:nvSpPr>
            <p:spPr>
              <a:xfrm>
                <a:off x="2494428" y="3250584"/>
                <a:ext cx="967898" cy="323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1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고유 건축물</a:t>
                </a: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0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경복궁</a:t>
                </a:r>
              </a:p>
            </p:txBody>
          </p:sp>
          <p:sp>
            <p:nvSpPr>
              <p:cNvPr id="771" name="Shape 771"/>
              <p:cNvSpPr/>
              <p:nvPr/>
            </p:nvSpPr>
            <p:spPr>
              <a:xfrm>
                <a:off x="3604907" y="2503275"/>
                <a:ext cx="2201558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기술 연구속도</a:t>
                </a:r>
                <a:r>
                  <a:rPr b="1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+10%</a:t>
                </a:r>
              </a:p>
            </p:txBody>
          </p:sp>
          <p:sp>
            <p:nvSpPr>
              <p:cNvPr id="772" name="Shape 772"/>
              <p:cNvSpPr/>
              <p:nvPr/>
            </p:nvSpPr>
            <p:spPr>
              <a:xfrm>
                <a:off x="3604907" y="2773615"/>
                <a:ext cx="2203707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연맹 지원 효과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x3.0</a:t>
                </a: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	</a:t>
                </a:r>
              </a:p>
            </p:txBody>
          </p:sp>
          <p:sp>
            <p:nvSpPr>
              <p:cNvPr id="773" name="Shape 773"/>
              <p:cNvSpPr/>
              <p:nvPr/>
            </p:nvSpPr>
            <p:spPr>
              <a:xfrm>
                <a:off x="3604907" y="3038908"/>
                <a:ext cx="2203707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연맹 연구의 연구 포인트 누적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x2.0</a:t>
                </a:r>
                <a:r>
                  <a:rPr b="0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</a:p>
            </p:txBody>
          </p:sp>
          <p:sp>
            <p:nvSpPr>
              <p:cNvPr id="774" name="Shape 774"/>
              <p:cNvSpPr/>
              <p:nvPr/>
            </p:nvSpPr>
            <p:spPr>
              <a:xfrm>
                <a:off x="3604907" y="3309248"/>
                <a:ext cx="2201558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모든 연합원 건설속도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+1%</a:t>
                </a: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b="0" i="0" lang="en-US" sz="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(</a:t>
                </a:r>
                <a:r>
                  <a:rPr b="0" i="0" lang="en-US" sz="600" u="none" cap="none" strike="noStrike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rPr>
                  <a:t>최대100%</a:t>
                </a:r>
                <a:r>
                  <a:rPr b="0" i="0" lang="en-US" sz="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)</a:t>
                </a:r>
              </a:p>
            </p:txBody>
          </p:sp>
          <p:pic>
            <p:nvPicPr>
              <p:cNvPr id="775" name="Shape 77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3610682" y="2503998"/>
                <a:ext cx="284937" cy="2849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6" name="Shape 77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598982" y="2760747"/>
                <a:ext cx="304176" cy="3041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7" name="Shape 777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3604907" y="3034126"/>
                <a:ext cx="299340" cy="2993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8" name="Shape 778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3616526" y="3309239"/>
                <a:ext cx="279096" cy="27909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779" name="Shape 779"/>
            <p:cNvPicPr preferRelativeResize="0"/>
            <p:nvPr/>
          </p:nvPicPr>
          <p:blipFill rotWithShape="1">
            <a:blip r:embed="rId10">
              <a:alphaModFix/>
            </a:blip>
            <a:srcRect b="19243" l="35432" r="52313" t="68263"/>
            <a:stretch/>
          </p:blipFill>
          <p:spPr>
            <a:xfrm>
              <a:off x="2382108" y="673308"/>
              <a:ext cx="358239" cy="39646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</p:pic>
        <p:pic>
          <p:nvPicPr>
            <p:cNvPr id="780" name="Shape 780"/>
            <p:cNvPicPr preferRelativeResize="0"/>
            <p:nvPr/>
          </p:nvPicPr>
          <p:blipFill rotWithShape="1">
            <a:blip r:embed="rId10">
              <a:alphaModFix/>
            </a:blip>
            <a:srcRect b="85922" l="68905" r="18840" t="1585"/>
            <a:stretch/>
          </p:blipFill>
          <p:spPr>
            <a:xfrm>
              <a:off x="2819718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1" name="Shape 781"/>
            <p:cNvPicPr preferRelativeResize="0"/>
            <p:nvPr/>
          </p:nvPicPr>
          <p:blipFill rotWithShape="1">
            <a:blip r:embed="rId10">
              <a:alphaModFix/>
            </a:blip>
            <a:srcRect b="52171" l="85641" r="2104" t="35337"/>
            <a:stretch/>
          </p:blipFill>
          <p:spPr>
            <a:xfrm>
              <a:off x="3257332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2" name="Shape 782"/>
            <p:cNvPicPr preferRelativeResize="0"/>
            <p:nvPr/>
          </p:nvPicPr>
          <p:blipFill rotWithShape="1">
            <a:blip r:embed="rId10">
              <a:alphaModFix/>
            </a:blip>
            <a:srcRect b="2779" l="35432" r="52313" t="84727"/>
            <a:stretch/>
          </p:blipFill>
          <p:spPr>
            <a:xfrm>
              <a:off x="4132555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3" name="Shape 783"/>
            <p:cNvPicPr preferRelativeResize="0"/>
            <p:nvPr/>
          </p:nvPicPr>
          <p:blipFill rotWithShape="1">
            <a:blip r:embed="rId10">
              <a:alphaModFix/>
            </a:blip>
            <a:srcRect b="69457" l="52168" r="35576" t="18049"/>
            <a:stretch/>
          </p:blipFill>
          <p:spPr>
            <a:xfrm>
              <a:off x="4570167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4" name="Shape 784"/>
            <p:cNvPicPr preferRelativeResize="0"/>
            <p:nvPr/>
          </p:nvPicPr>
          <p:blipFill rotWithShape="1">
            <a:blip r:embed="rId10">
              <a:alphaModFix/>
            </a:blip>
            <a:srcRect b="52445" l="18970" r="68775" t="35062"/>
            <a:stretch/>
          </p:blipFill>
          <p:spPr>
            <a:xfrm>
              <a:off x="3694944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5" name="Shape 785"/>
            <p:cNvPicPr preferRelativeResize="0"/>
            <p:nvPr/>
          </p:nvPicPr>
          <p:blipFill rotWithShape="1">
            <a:blip r:embed="rId10">
              <a:alphaModFix/>
            </a:blip>
            <a:srcRect b="35982" l="52168" r="35576" t="51525"/>
            <a:stretch/>
          </p:blipFill>
          <p:spPr>
            <a:xfrm>
              <a:off x="5445389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786" name="Shape 786"/>
            <p:cNvPicPr preferRelativeResize="0"/>
            <p:nvPr/>
          </p:nvPicPr>
          <p:blipFill rotWithShape="1">
            <a:blip r:embed="rId10">
              <a:alphaModFix/>
            </a:blip>
            <a:srcRect b="52445" l="2234" r="85511" t="35062"/>
            <a:stretch/>
          </p:blipFill>
          <p:spPr>
            <a:xfrm>
              <a:off x="5007780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787" name="Shape 787"/>
            <p:cNvSpPr/>
            <p:nvPr/>
          </p:nvSpPr>
          <p:spPr>
            <a:xfrm>
              <a:off x="2382108" y="678475"/>
              <a:ext cx="360374" cy="391297"/>
            </a:xfrm>
            <a:prstGeom prst="ellipse">
              <a:avLst/>
            </a:prstGeom>
            <a:solidFill>
              <a:srgbClr val="FF0000">
                <a:alpha val="26274"/>
              </a:srgbClr>
            </a:solidFill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8" name="Shape 788"/>
          <p:cNvSpPr/>
          <p:nvPr/>
        </p:nvSpPr>
        <p:spPr>
          <a:xfrm>
            <a:off x="3103746" y="5024544"/>
            <a:ext cx="3181996" cy="1250965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789" name="Shape 789"/>
          <p:cNvSpPr/>
          <p:nvPr/>
        </p:nvSpPr>
        <p:spPr>
          <a:xfrm>
            <a:off x="2621810" y="4912182"/>
            <a:ext cx="914701" cy="41801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rgbClr val="AC5B2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Shape 790"/>
          <p:cNvSpPr txBox="1"/>
          <p:nvPr/>
        </p:nvSpPr>
        <p:spPr>
          <a:xfrm>
            <a:off x="509325" y="4936973"/>
            <a:ext cx="2055462" cy="400109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좌우 슬라이드로 국가를 이동 할 수 있다.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/>
          <p:nvPr/>
        </p:nvSpPr>
        <p:spPr>
          <a:xfrm>
            <a:off x="215538" y="142595"/>
            <a:ext cx="24945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국보건물 국가 변경(1)</a:t>
            </a:r>
          </a:p>
        </p:txBody>
      </p:sp>
      <p:cxnSp>
        <p:nvCxnSpPr>
          <p:cNvPr id="796" name="Shape 796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797" name="Shape 797"/>
          <p:cNvSpPr txBox="1"/>
          <p:nvPr/>
        </p:nvSpPr>
        <p:spPr>
          <a:xfrm>
            <a:off x="4069814" y="5405537"/>
            <a:ext cx="2055462" cy="1015662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국가를 변경하는 버튼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국가 변경이 가능한 경우 팝업 창이 출력 된다.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국가 변경 item이 있는 경우와 없는 경우로 나뉘어 버튼이 변경 된다.</a:t>
            </a:r>
          </a:p>
        </p:txBody>
      </p:sp>
      <p:cxnSp>
        <p:nvCxnSpPr>
          <p:cNvPr id="798" name="Shape 798"/>
          <p:cNvCxnSpPr>
            <a:stCxn id="797" idx="1"/>
          </p:cNvCxnSpPr>
          <p:nvPr/>
        </p:nvCxnSpPr>
        <p:spPr>
          <a:xfrm flipH="1">
            <a:off x="3725714" y="5913369"/>
            <a:ext cx="344100" cy="609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pic>
        <p:nvPicPr>
          <p:cNvPr id="799" name="Shape 7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000" y="1099655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Shape 800"/>
          <p:cNvSpPr/>
          <p:nvPr/>
        </p:nvSpPr>
        <p:spPr>
          <a:xfrm>
            <a:off x="601074" y="1099655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Shape 801"/>
          <p:cNvSpPr/>
          <p:nvPr/>
        </p:nvSpPr>
        <p:spPr>
          <a:xfrm>
            <a:off x="676566" y="6328825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Shape 802"/>
          <p:cNvSpPr/>
          <p:nvPr/>
        </p:nvSpPr>
        <p:spPr>
          <a:xfrm rot="10800000">
            <a:off x="759936" y="6421200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Shape 803"/>
          <p:cNvSpPr/>
          <p:nvPr/>
        </p:nvSpPr>
        <p:spPr>
          <a:xfrm>
            <a:off x="2606186" y="6312846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Shape 804"/>
          <p:cNvSpPr/>
          <p:nvPr/>
        </p:nvSpPr>
        <p:spPr>
          <a:xfrm>
            <a:off x="2788639" y="6316741"/>
            <a:ext cx="771364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 변경</a:t>
            </a:r>
          </a:p>
        </p:txBody>
      </p:sp>
      <p:grpSp>
        <p:nvGrpSpPr>
          <p:cNvPr id="805" name="Shape 805"/>
          <p:cNvGrpSpPr/>
          <p:nvPr/>
        </p:nvGrpSpPr>
        <p:grpSpPr>
          <a:xfrm>
            <a:off x="594000" y="1099656"/>
            <a:ext cx="3197001" cy="4849287"/>
            <a:chOff x="2360374" y="315738"/>
            <a:chExt cx="3464815" cy="5786767"/>
          </a:xfrm>
        </p:grpSpPr>
        <p:sp>
          <p:nvSpPr>
            <p:cNvPr id="806" name="Shape 806"/>
            <p:cNvSpPr/>
            <p:nvPr/>
          </p:nvSpPr>
          <p:spPr>
            <a:xfrm>
              <a:off x="2360374" y="315738"/>
              <a:ext cx="3456220" cy="267053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rgbClr val="787878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b="1" i="0" lang="en-US" sz="105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국가를 선택 하세요!</a:t>
              </a:r>
            </a:p>
          </p:txBody>
        </p:sp>
        <p:grpSp>
          <p:nvGrpSpPr>
            <p:cNvPr id="807" name="Shape 807"/>
            <p:cNvGrpSpPr/>
            <p:nvPr/>
          </p:nvGrpSpPr>
          <p:grpSpPr>
            <a:xfrm>
              <a:off x="2400515" y="1168124"/>
              <a:ext cx="3424673" cy="4934382"/>
              <a:chOff x="2403350" y="732618"/>
              <a:chExt cx="3424673" cy="4934382"/>
            </a:xfrm>
          </p:grpSpPr>
          <p:grpSp>
            <p:nvGrpSpPr>
              <p:cNvPr id="808" name="Shape 808"/>
              <p:cNvGrpSpPr/>
              <p:nvPr/>
            </p:nvGrpSpPr>
            <p:grpSpPr>
              <a:xfrm>
                <a:off x="2515700" y="756195"/>
                <a:ext cx="3282517" cy="995570"/>
                <a:chOff x="2515700" y="756195"/>
                <a:chExt cx="3282517" cy="995570"/>
              </a:xfrm>
            </p:grpSpPr>
            <p:sp>
              <p:nvSpPr>
                <p:cNvPr id="809" name="Shape 809"/>
                <p:cNvSpPr/>
                <p:nvPr/>
              </p:nvSpPr>
              <p:spPr>
                <a:xfrm>
                  <a:off x="2515700" y="756195"/>
                  <a:ext cx="3208395" cy="986366"/>
                </a:xfrm>
                <a:prstGeom prst="rect">
                  <a:avLst/>
                </a:prstGeom>
                <a:gradFill>
                  <a:gsLst>
                    <a:gs pos="0">
                      <a:srgbClr val="AFAFAF"/>
                    </a:gs>
                    <a:gs pos="50000">
                      <a:schemeClr val="accent3"/>
                    </a:gs>
                    <a:gs pos="100000">
                      <a:srgbClr val="919191"/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0" name="Shape 810"/>
                <p:cNvSpPr/>
                <p:nvPr/>
              </p:nvSpPr>
              <p:spPr>
                <a:xfrm>
                  <a:off x="2579088" y="810431"/>
                  <a:ext cx="883238" cy="882579"/>
                </a:xfrm>
                <a:prstGeom prst="roundRect">
                  <a:avLst>
                    <a:gd fmla="val 6558" name="adj"/>
                  </a:avLst>
                </a:prstGeom>
                <a:gradFill>
                  <a:gsLst>
                    <a:gs pos="0">
                      <a:srgbClr val="F08B54"/>
                    </a:gs>
                    <a:gs pos="50000">
                      <a:srgbClr val="F67A26"/>
                    </a:gs>
                    <a:gs pos="100000">
                      <a:srgbClr val="E36A18"/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1" name="Shape 811"/>
                <p:cNvSpPr/>
                <p:nvPr/>
              </p:nvSpPr>
              <p:spPr>
                <a:xfrm>
                  <a:off x="3540123" y="825662"/>
                  <a:ext cx="2110870" cy="867351"/>
                </a:xfrm>
                <a:prstGeom prst="rect">
                  <a:avLst/>
                </a:prstGeom>
                <a:solidFill>
                  <a:schemeClr val="dk1"/>
                </a:solidFill>
                <a:ln cap="flat" cmpd="sng" w="25400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2" name="Shape 812"/>
                <p:cNvSpPr/>
                <p:nvPr/>
              </p:nvSpPr>
              <p:spPr>
                <a:xfrm>
                  <a:off x="3895221" y="818462"/>
                  <a:ext cx="1892261" cy="43088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8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‘THE GOLDEN PALACE’</a:t>
                  </a: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7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The golden palace have effect of +5% attack increase to all your troops.</a:t>
                  </a:r>
                </a:p>
              </p:txBody>
            </p:sp>
            <p:sp>
              <p:nvSpPr>
                <p:cNvPr id="813" name="Shape 813"/>
                <p:cNvSpPr/>
                <p:nvPr/>
              </p:nvSpPr>
              <p:spPr>
                <a:xfrm>
                  <a:off x="3903082" y="1213158"/>
                  <a:ext cx="1895136" cy="53860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8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‘CHU-KO NU’</a:t>
                  </a: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FFFF00"/>
                    </a:buClr>
                    <a:buSzPct val="25000"/>
                    <a:buFont typeface="Arial"/>
                    <a:buNone/>
                  </a:pPr>
                  <a:r>
                    <a:rPr b="1" i="0" lang="en-US" sz="700" u="none" cap="none" strike="noStrike">
                      <a:solidFill>
                        <a:srgbClr val="FFFF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CHU-KO NU is fastest crossbow troops. They are shooting speed is twice then others.</a:t>
                  </a:r>
                </a:p>
              </p:txBody>
            </p:sp>
          </p:grpSp>
          <p:pic>
            <p:nvPicPr>
              <p:cNvPr id="814" name="Shape 81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2405847" y="750583"/>
                <a:ext cx="3422176" cy="2304506"/>
              </a:xfrm>
              <a:prstGeom prst="rect">
                <a:avLst/>
              </a:prstGeom>
              <a:noFill/>
              <a:ln cap="flat" cmpd="sng" w="9525">
                <a:solidFill>
                  <a:srgbClr val="7F7F7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pic>
          <p:sp>
            <p:nvSpPr>
              <p:cNvPr id="815" name="Shape 815"/>
              <p:cNvSpPr/>
              <p:nvPr/>
            </p:nvSpPr>
            <p:spPr>
              <a:xfrm>
                <a:off x="3710471" y="787216"/>
                <a:ext cx="792102" cy="354591"/>
              </a:xfrm>
              <a:prstGeom prst="rect">
                <a:avLst/>
              </a:prstGeom>
              <a:solidFill>
                <a:schemeClr val="dk1">
                  <a:alpha val="80000"/>
                </a:schemeClr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Shape 816"/>
              <p:cNvSpPr txBox="1"/>
              <p:nvPr/>
            </p:nvSpPr>
            <p:spPr>
              <a:xfrm>
                <a:off x="3612196" y="732618"/>
                <a:ext cx="1009499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0000"/>
                  </a:buClr>
                  <a:buSzPct val="25000"/>
                  <a:buFont typeface="Arial"/>
                  <a:buNone/>
                </a:pPr>
                <a:r>
                  <a:rPr b="1" i="0" lang="en-US" sz="1400" u="none" cap="none" strike="noStrike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rPr>
                  <a:t>한국</a:t>
                </a:r>
              </a:p>
            </p:txBody>
          </p:sp>
          <p:sp>
            <p:nvSpPr>
              <p:cNvPr id="817" name="Shape 817"/>
              <p:cNvSpPr txBox="1"/>
              <p:nvPr/>
            </p:nvSpPr>
            <p:spPr>
              <a:xfrm>
                <a:off x="3198033" y="942017"/>
                <a:ext cx="1876200" cy="2306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기술 연구 &amp; 연맹 지원</a:t>
                </a:r>
              </a:p>
            </p:txBody>
          </p:sp>
          <p:sp>
            <p:nvSpPr>
              <p:cNvPr id="818" name="Shape 818"/>
              <p:cNvSpPr/>
              <p:nvPr/>
            </p:nvSpPr>
            <p:spPr>
              <a:xfrm>
                <a:off x="2403350" y="3570926"/>
                <a:ext cx="3416596" cy="2096073"/>
              </a:xfrm>
              <a:prstGeom prst="rect">
                <a:avLst/>
              </a:prstGeom>
              <a:solidFill>
                <a:srgbClr val="EECD89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한국은 5000년의 역사를 가진 동아시아의 고대 국가 중 하나이다. 조선 시대부터 한국은 과학기술 연구에 많은 노력을 기울였으며, 그 결과 뛰어난 과학 기술을 보유할 수 있게 되었다. 한글과 첨성대, 화차, 거북선, 측우기, 등은 대표적인 한국의 과학기술을 보여주는 발명품이다. 또한 한국은 주변 국가와 원만하고 지속적인 외교활동을 통해 외교 관계를 지속시켜왔으며, 주변 문명의 발전에도 많은 영향을 주기도 하였다.</a:t>
                </a: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i="0" sz="800" u="none" cap="none" strike="noStrike">
                  <a:solidFill>
                    <a:srgbClr val="00B05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70C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0070C0"/>
                    </a:solidFill>
                    <a:latin typeface="Arial"/>
                    <a:ea typeface="Arial"/>
                    <a:cs typeface="Arial"/>
                    <a:sym typeface="Arial"/>
                  </a:rPr>
                  <a:t>한국을 선택하여 빠른 기술연구 특성을 통해, 다른 국가보다 빠르게 문명을 발전시켜 보세요.</a:t>
                </a: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1" i="0" sz="800" u="none" cap="none" strike="noStrike">
                  <a:solidFill>
                    <a:srgbClr val="0070C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70C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0070C0"/>
                    </a:solidFill>
                    <a:latin typeface="Arial"/>
                    <a:ea typeface="Arial"/>
                    <a:cs typeface="Arial"/>
                    <a:sym typeface="Arial"/>
                  </a:rPr>
                  <a:t>또한, 강력한 연맹지원 효과로 연맹원들의 성장을 도와, 자신이 속한 연맹을 강력하게 발전시켜 보세요.</a:t>
                </a:r>
              </a:p>
            </p:txBody>
          </p:sp>
          <p:sp>
            <p:nvSpPr>
              <p:cNvPr id="819" name="Shape 819"/>
              <p:cNvSpPr/>
              <p:nvPr/>
            </p:nvSpPr>
            <p:spPr>
              <a:xfrm>
                <a:off x="2403359" y="2503274"/>
                <a:ext cx="3416586" cy="1059433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기술 연구속도 </a:t>
                </a:r>
                <a:r>
                  <a:rPr b="0" i="0" lang="en-US" sz="700" u="none" cap="none" strike="noStrike">
                    <a:solidFill>
                      <a:srgbClr val="00B050"/>
                    </a:solidFill>
                    <a:latin typeface="Arial"/>
                    <a:ea typeface="Arial"/>
                    <a:cs typeface="Arial"/>
                    <a:sym typeface="Arial"/>
                  </a:rPr>
                  <a:t>+10%</a:t>
                </a:r>
              </a:p>
            </p:txBody>
          </p:sp>
          <p:pic>
            <p:nvPicPr>
              <p:cNvPr id="820" name="Shape 82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2429815" y="2541251"/>
                <a:ext cx="1150706" cy="743163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pic>
          <p:sp>
            <p:nvSpPr>
              <p:cNvPr id="821" name="Shape 821"/>
              <p:cNvSpPr txBox="1"/>
              <p:nvPr/>
            </p:nvSpPr>
            <p:spPr>
              <a:xfrm>
                <a:off x="2648800" y="3229810"/>
                <a:ext cx="777450" cy="323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1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고유 건축물</a:t>
                </a: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00"/>
                  </a:buClr>
                  <a:buSzPct val="25000"/>
                  <a:buFont typeface="Arial"/>
                  <a:buNone/>
                </a:pPr>
                <a:r>
                  <a:rPr b="1" i="0" lang="en-US" sz="8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경복궁</a:t>
                </a:r>
              </a:p>
            </p:txBody>
          </p:sp>
          <p:sp>
            <p:nvSpPr>
              <p:cNvPr id="822" name="Shape 822"/>
              <p:cNvSpPr/>
              <p:nvPr/>
            </p:nvSpPr>
            <p:spPr>
              <a:xfrm>
                <a:off x="3604907" y="2503275"/>
                <a:ext cx="2201558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기술 연구속도</a:t>
                </a:r>
                <a:r>
                  <a:rPr b="1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+10%</a:t>
                </a:r>
              </a:p>
            </p:txBody>
          </p:sp>
          <p:sp>
            <p:nvSpPr>
              <p:cNvPr id="823" name="Shape 823"/>
              <p:cNvSpPr/>
              <p:nvPr/>
            </p:nvSpPr>
            <p:spPr>
              <a:xfrm>
                <a:off x="3604907" y="2773615"/>
                <a:ext cx="2203707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연맹 지원 효과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x3.0</a:t>
                </a: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	</a:t>
                </a:r>
              </a:p>
            </p:txBody>
          </p:sp>
          <p:sp>
            <p:nvSpPr>
              <p:cNvPr id="824" name="Shape 824"/>
              <p:cNvSpPr/>
              <p:nvPr/>
            </p:nvSpPr>
            <p:spPr>
              <a:xfrm>
                <a:off x="3604907" y="3038908"/>
                <a:ext cx="2203707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연맹 연구의 연구 포인트 누적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x2.0</a:t>
                </a:r>
                <a:r>
                  <a:rPr b="0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</a:p>
            </p:txBody>
          </p:sp>
          <p:sp>
            <p:nvSpPr>
              <p:cNvPr id="825" name="Shape 825"/>
              <p:cNvSpPr/>
              <p:nvPr/>
            </p:nvSpPr>
            <p:spPr>
              <a:xfrm>
                <a:off x="3604907" y="3309248"/>
                <a:ext cx="2201558" cy="265294"/>
              </a:xfrm>
              <a:prstGeom prst="rect">
                <a:avLst/>
              </a:prstGeom>
              <a:solidFill>
                <a:srgbClr val="171616"/>
              </a:solidFill>
              <a:ln cap="flat" cmpd="sng" w="25400">
                <a:solidFill>
                  <a:srgbClr val="FFD966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ct val="25000"/>
                  <a:buFont typeface="Arial"/>
                  <a:buNone/>
                </a:pP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 모든 연합원 건설속도 </a:t>
                </a:r>
                <a:r>
                  <a:rPr b="1" i="0" lang="en-US" sz="700" u="none" cap="none" strike="noStrike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+1%</a:t>
                </a:r>
                <a:r>
                  <a:rPr b="0" i="0" lang="en-US" sz="7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 </a:t>
                </a:r>
                <a:r>
                  <a:rPr b="0" i="0" lang="en-US" sz="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(</a:t>
                </a:r>
                <a:r>
                  <a:rPr b="0" i="0" lang="en-US" sz="600" u="none" cap="none" strike="noStrike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rPr>
                  <a:t>최대100%</a:t>
                </a:r>
                <a:r>
                  <a:rPr b="0" i="0" lang="en-US" sz="6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)</a:t>
                </a:r>
              </a:p>
            </p:txBody>
          </p:sp>
          <p:pic>
            <p:nvPicPr>
              <p:cNvPr id="826" name="Shape 82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3610682" y="2503998"/>
                <a:ext cx="284937" cy="2849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7" name="Shape 82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3598982" y="2760747"/>
                <a:ext cx="304176" cy="30417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8" name="Shape 828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3604907" y="3034126"/>
                <a:ext cx="299340" cy="2993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9" name="Shape 829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3616526" y="3309239"/>
                <a:ext cx="279096" cy="27909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30" name="Shape 830"/>
            <p:cNvPicPr preferRelativeResize="0"/>
            <p:nvPr/>
          </p:nvPicPr>
          <p:blipFill rotWithShape="1">
            <a:blip r:embed="rId10">
              <a:alphaModFix/>
            </a:blip>
            <a:srcRect b="19243" l="35432" r="52313" t="68263"/>
            <a:stretch/>
          </p:blipFill>
          <p:spPr>
            <a:xfrm>
              <a:off x="2382108" y="673308"/>
              <a:ext cx="358239" cy="39646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</p:pic>
        <p:pic>
          <p:nvPicPr>
            <p:cNvPr id="831" name="Shape 831"/>
            <p:cNvPicPr preferRelativeResize="0"/>
            <p:nvPr/>
          </p:nvPicPr>
          <p:blipFill rotWithShape="1">
            <a:blip r:embed="rId10">
              <a:alphaModFix/>
            </a:blip>
            <a:srcRect b="85922" l="68905" r="18840" t="1585"/>
            <a:stretch/>
          </p:blipFill>
          <p:spPr>
            <a:xfrm>
              <a:off x="2819718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2" name="Shape 832"/>
            <p:cNvPicPr preferRelativeResize="0"/>
            <p:nvPr/>
          </p:nvPicPr>
          <p:blipFill rotWithShape="1">
            <a:blip r:embed="rId10">
              <a:alphaModFix/>
            </a:blip>
            <a:srcRect b="52171" l="85641" r="2104" t="35337"/>
            <a:stretch/>
          </p:blipFill>
          <p:spPr>
            <a:xfrm>
              <a:off x="3257332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3" name="Shape 833"/>
            <p:cNvPicPr preferRelativeResize="0"/>
            <p:nvPr/>
          </p:nvPicPr>
          <p:blipFill rotWithShape="1">
            <a:blip r:embed="rId10">
              <a:alphaModFix/>
            </a:blip>
            <a:srcRect b="2779" l="35432" r="52313" t="84727"/>
            <a:stretch/>
          </p:blipFill>
          <p:spPr>
            <a:xfrm>
              <a:off x="4132555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4" name="Shape 834"/>
            <p:cNvPicPr preferRelativeResize="0"/>
            <p:nvPr/>
          </p:nvPicPr>
          <p:blipFill rotWithShape="1">
            <a:blip r:embed="rId10">
              <a:alphaModFix/>
            </a:blip>
            <a:srcRect b="69457" l="52168" r="35576" t="18049"/>
            <a:stretch/>
          </p:blipFill>
          <p:spPr>
            <a:xfrm>
              <a:off x="4570167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5" name="Shape 835"/>
            <p:cNvPicPr preferRelativeResize="0"/>
            <p:nvPr/>
          </p:nvPicPr>
          <p:blipFill rotWithShape="1">
            <a:blip r:embed="rId10">
              <a:alphaModFix/>
            </a:blip>
            <a:srcRect b="52445" l="18970" r="68775" t="35062"/>
            <a:stretch/>
          </p:blipFill>
          <p:spPr>
            <a:xfrm>
              <a:off x="3694944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6" name="Shape 836"/>
            <p:cNvPicPr preferRelativeResize="0"/>
            <p:nvPr/>
          </p:nvPicPr>
          <p:blipFill rotWithShape="1">
            <a:blip r:embed="rId10">
              <a:alphaModFix/>
            </a:blip>
            <a:srcRect b="35982" l="52168" r="35576" t="51525"/>
            <a:stretch/>
          </p:blipFill>
          <p:spPr>
            <a:xfrm>
              <a:off x="5445389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837" name="Shape 837"/>
            <p:cNvPicPr preferRelativeResize="0"/>
            <p:nvPr/>
          </p:nvPicPr>
          <p:blipFill rotWithShape="1">
            <a:blip r:embed="rId10">
              <a:alphaModFix/>
            </a:blip>
            <a:srcRect b="52445" l="2234" r="85511" t="35062"/>
            <a:stretch/>
          </p:blipFill>
          <p:spPr>
            <a:xfrm>
              <a:off x="5007780" y="673308"/>
              <a:ext cx="358240" cy="396464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838" name="Shape 838"/>
            <p:cNvSpPr/>
            <p:nvPr/>
          </p:nvSpPr>
          <p:spPr>
            <a:xfrm>
              <a:off x="2382108" y="678475"/>
              <a:ext cx="360374" cy="391297"/>
            </a:xfrm>
            <a:prstGeom prst="ellipse">
              <a:avLst/>
            </a:prstGeom>
            <a:solidFill>
              <a:srgbClr val="FF0000">
                <a:alpha val="26274"/>
              </a:srgbClr>
            </a:solidFill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9" name="Shape 839"/>
          <p:cNvSpPr/>
          <p:nvPr/>
        </p:nvSpPr>
        <p:spPr>
          <a:xfrm>
            <a:off x="613491" y="4851942"/>
            <a:ext cx="3181996" cy="1250965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840" name="Shape 840"/>
          <p:cNvSpPr/>
          <p:nvPr/>
        </p:nvSpPr>
        <p:spPr>
          <a:xfrm>
            <a:off x="2937516" y="6548857"/>
            <a:ext cx="550606" cy="12724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Shape 841"/>
          <p:cNvSpPr/>
          <p:nvPr/>
        </p:nvSpPr>
        <p:spPr>
          <a:xfrm>
            <a:off x="2804418" y="6519026"/>
            <a:ext cx="159526" cy="167449"/>
          </a:xfrm>
          <a:prstGeom prst="ellipse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2" name="Shape 84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797257" y="6516698"/>
            <a:ext cx="166675" cy="166299"/>
          </a:xfrm>
          <a:prstGeom prst="rect">
            <a:avLst/>
          </a:prstGeom>
          <a:noFill/>
          <a:ln>
            <a:noFill/>
          </a:ln>
        </p:spPr>
      </p:pic>
      <p:sp>
        <p:nvSpPr>
          <p:cNvPr id="843" name="Shape 843"/>
          <p:cNvSpPr txBox="1"/>
          <p:nvPr/>
        </p:nvSpPr>
        <p:spPr>
          <a:xfrm>
            <a:off x="3075383" y="6469264"/>
            <a:ext cx="261609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grpSp>
        <p:nvGrpSpPr>
          <p:cNvPr id="844" name="Shape 844"/>
          <p:cNvGrpSpPr/>
          <p:nvPr/>
        </p:nvGrpSpPr>
        <p:grpSpPr>
          <a:xfrm>
            <a:off x="7849076" y="5877568"/>
            <a:ext cx="1119674" cy="427756"/>
            <a:chOff x="6766382" y="5908946"/>
            <a:chExt cx="1119674" cy="427756"/>
          </a:xfrm>
        </p:grpSpPr>
        <p:sp>
          <p:nvSpPr>
            <p:cNvPr id="845" name="Shape 845"/>
            <p:cNvSpPr/>
            <p:nvPr/>
          </p:nvSpPr>
          <p:spPr>
            <a:xfrm>
              <a:off x="6766382" y="5908946"/>
              <a:ext cx="1119674" cy="4198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Shape 846"/>
            <p:cNvSpPr/>
            <p:nvPr/>
          </p:nvSpPr>
          <p:spPr>
            <a:xfrm>
              <a:off x="6948835" y="5912841"/>
              <a:ext cx="771364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국가 변경</a:t>
              </a:r>
            </a:p>
          </p:txBody>
        </p:sp>
        <p:sp>
          <p:nvSpPr>
            <p:cNvPr id="847" name="Shape 847"/>
            <p:cNvSpPr/>
            <p:nvPr/>
          </p:nvSpPr>
          <p:spPr>
            <a:xfrm>
              <a:off x="7097713" y="6144957"/>
              <a:ext cx="550606" cy="127245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Shape 848"/>
            <p:cNvSpPr/>
            <p:nvPr/>
          </p:nvSpPr>
          <p:spPr>
            <a:xfrm>
              <a:off x="6964614" y="6115126"/>
              <a:ext cx="159526" cy="167449"/>
            </a:xfrm>
            <a:prstGeom prst="ellipse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Shape 849"/>
            <p:cNvSpPr txBox="1"/>
            <p:nvPr/>
          </p:nvSpPr>
          <p:spPr>
            <a:xfrm>
              <a:off x="7186939" y="6075092"/>
              <a:ext cx="492442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9999</a:t>
              </a:r>
            </a:p>
          </p:txBody>
        </p:sp>
        <p:pic>
          <p:nvPicPr>
            <p:cNvPr id="850" name="Shape 850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908270" y="6039798"/>
              <a:ext cx="271798" cy="26551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1" name="Shape 851"/>
          <p:cNvGrpSpPr/>
          <p:nvPr/>
        </p:nvGrpSpPr>
        <p:grpSpPr>
          <a:xfrm>
            <a:off x="6442658" y="5877568"/>
            <a:ext cx="1119674" cy="419878"/>
            <a:chOff x="2758586" y="6465246"/>
            <a:chExt cx="1119674" cy="419878"/>
          </a:xfrm>
        </p:grpSpPr>
        <p:sp>
          <p:nvSpPr>
            <p:cNvPr id="852" name="Shape 852"/>
            <p:cNvSpPr/>
            <p:nvPr/>
          </p:nvSpPr>
          <p:spPr>
            <a:xfrm>
              <a:off x="2758586" y="6465246"/>
              <a:ext cx="1119674" cy="4198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Shape 853"/>
            <p:cNvSpPr/>
            <p:nvPr/>
          </p:nvSpPr>
          <p:spPr>
            <a:xfrm>
              <a:off x="2941039" y="6469141"/>
              <a:ext cx="771364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국가 변경</a:t>
              </a:r>
            </a:p>
          </p:txBody>
        </p:sp>
        <p:sp>
          <p:nvSpPr>
            <p:cNvPr id="854" name="Shape 854"/>
            <p:cNvSpPr/>
            <p:nvPr/>
          </p:nvSpPr>
          <p:spPr>
            <a:xfrm>
              <a:off x="3089916" y="6701257"/>
              <a:ext cx="550606" cy="127245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Shape 855"/>
            <p:cNvSpPr/>
            <p:nvPr/>
          </p:nvSpPr>
          <p:spPr>
            <a:xfrm>
              <a:off x="2956818" y="6671427"/>
              <a:ext cx="159526" cy="167449"/>
            </a:xfrm>
            <a:prstGeom prst="ellipse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56" name="Shape 856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2949657" y="6669097"/>
              <a:ext cx="166675" cy="166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7" name="Shape 857"/>
            <p:cNvSpPr txBox="1"/>
            <p:nvPr/>
          </p:nvSpPr>
          <p:spPr>
            <a:xfrm>
              <a:off x="3227783" y="6621664"/>
              <a:ext cx="26160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</p:grpSp>
      <p:sp>
        <p:nvSpPr>
          <p:cNvPr id="858" name="Shape 858"/>
          <p:cNvSpPr txBox="1"/>
          <p:nvPr/>
        </p:nvSpPr>
        <p:spPr>
          <a:xfrm>
            <a:off x="6397796" y="6350262"/>
            <a:ext cx="1303561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 변경 ITEM이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있는 경우</a:t>
            </a:r>
          </a:p>
        </p:txBody>
      </p:sp>
      <p:sp>
        <p:nvSpPr>
          <p:cNvPr id="859" name="Shape 859"/>
          <p:cNvSpPr txBox="1"/>
          <p:nvPr/>
        </p:nvSpPr>
        <p:spPr>
          <a:xfrm>
            <a:off x="7765429" y="6330141"/>
            <a:ext cx="1303561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 변경 ITEM이 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없는 경우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336539" y="379836"/>
            <a:ext cx="1186735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V1.0 – 2016.03.04 초안작성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V1.1 – 2016.07.05 액션 버튼 삭제/터치 후 즉시 UI 진입으로 변경 / 업그레이드 내용 삭제.(단일 레벨 건물로 변경)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215538" y="142595"/>
            <a:ext cx="20329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기능 설명(1)</a:t>
            </a:r>
          </a:p>
        </p:txBody>
      </p:sp>
      <p:cxnSp>
        <p:nvCxnSpPr>
          <p:cNvPr id="102" name="Shape 102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3" name="Shape 103"/>
          <p:cNvSpPr/>
          <p:nvPr/>
        </p:nvSpPr>
        <p:spPr>
          <a:xfrm>
            <a:off x="398107" y="709320"/>
            <a:ext cx="10341427" cy="56323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★ 국보는 중세시대의 국가를 선택한 이후에 건설 할 수 있는 국가별 특수 건물 입니다.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 기능 설명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건물은 중세시대 이후 건설되어 국가별 특징적인 버프를 줍니다.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건물의 버프는 개인, 연맹, 연합에 적용 됩니다.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국보의 옵션은 최대 적용 수치가 존재한다.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국보의 옵션 종류에 대한 상세 설명은 국보 기능 설명(2) 참조(다음 페이지)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국가별 국보건물과 옵션 수치는 하단 링크의 문서를 참조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https://docs.google.com/presentation/d/1leFR2FbDtT7FfWej41m-E1WW7FpGAUb1uKMSsevqdaE/edit?usp=drive_web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국보를 선택하면 국보 건물 UI가 즉시 출력 됩니다.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UI에서는 국보 옵션 / 다른 국보건물 보기 / 국가 변경을 할 수 있습니다.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 변경 : 국가를 변경 할 수 있는 기능 입니다.(국가 변경에는 특수한 아이템 or 크라운이 필요합니다.)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rgbClr val="A5A5A5"/>
              </a:buClr>
              <a:buSzPct val="100000"/>
              <a:buFont typeface="Noto Sans Symbols"/>
              <a:buChar char="❖"/>
            </a:pPr>
            <a:r>
              <a:rPr lang="en-US" sz="1200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업그레이드 및 업그레이드 비용</a:t>
            </a:r>
          </a:p>
          <a:p>
            <a:pPr indent="-171450" lvl="1" marL="628650" marR="0" rtl="0" algn="l">
              <a:spcBef>
                <a:spcPts val="0"/>
              </a:spcBef>
              <a:buClr>
                <a:srgbClr val="A5A5A5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업그레이드 시간은 국보 건물 LV에 따라 틀리게 처리 되어야 합니다.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rgbClr val="A5A5A5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업그레이드 비용은 국보 건물 LV에 따라 틀리게 처리 되어야 합니다.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rgbClr val="A5A5A5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 업데이드 비용은 목재, 고기, 철광, 미스릴 4개로 구성 되어지며, 건물 LV에 따라 틀린 구성을 가집니다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※ 목재, 고기, 철광을 가지고만 업그레이드 가능한 건물 LV,  4개의 구성으로 업그레이드 가능한 건물 LV이 존재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철거 규칙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국보 건물은 철거가 불가능하다.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국가 변경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건물의 국가변경을 통해 국가를 변경 할 수 있습니다.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국가를 변경하기 위해서는 국가변경 ITEM or Crown이 소모 됩니다.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국가를 변경하는 경우 국보는 자동으로 변경국가의 국보건물로 전환 됩니다.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전환된 직 후 기존에 받던 효과는 사라지고 새로운 국보 건물의 효과가 적용 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국가 변경에 따라 국보 건물이 변경될 때 국보건물 레벨은 기존의 건물 그대로 승계 됩니다.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215538" y="142595"/>
            <a:ext cx="20329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기능 설명(2)</a:t>
            </a:r>
          </a:p>
        </p:txBody>
      </p:sp>
      <p:cxnSp>
        <p:nvCxnSpPr>
          <p:cNvPr id="109" name="Shape 109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0" name="Shape 110"/>
          <p:cNvSpPr/>
          <p:nvPr/>
        </p:nvSpPr>
        <p:spPr>
          <a:xfrm>
            <a:off x="398106" y="709333"/>
            <a:ext cx="9548327" cy="6278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건물의 옵션 분류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개인 옵션 : 개인에게 적용 되는 옵션입니다.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기술 연구 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최대 보유 병사량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병사 생산량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자원지 공격 시 부대 공격력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식량/목재 생산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채집 시 적재량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아이템 패킹 시 소비 자원량 감소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채집속도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공성 시 부대 공격력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전투 행군 시 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건설속도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수성 시 방어력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부상병 회복 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외치기 아이템 획득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부대 집결 수량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지원 시 행군 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건설지원 효율 증가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옵션 : 같은 연맹원 모두에게 영향을 미치는 옵션 입니다.(연맹 효과는 최대 중첩 횟수가 정해져 있습니다.)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지원 효과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연구 포인트 획득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지원 부대 수량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행군 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자원 보호 수량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창고 최대 수량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식량소모량 감소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연맹자원지 채집속도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정찰속도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전체 부대 공격력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건설속도 증가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연맹원 부상병 수용량 증가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연합 옵션 : 같은 연합원 모두에게 영향을 미치는 옵션 입니다.(연합효과는 최대 중첩횟수가 정해져 있습니다.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연합 건물 건설속도 증가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215538" y="142595"/>
            <a:ext cx="20329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기능 설명(4)</a:t>
            </a:r>
          </a:p>
        </p:txBody>
      </p:sp>
      <p:cxnSp>
        <p:nvCxnSpPr>
          <p:cNvPr id="116" name="Shape 116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7" name="Shape 117"/>
          <p:cNvSpPr/>
          <p:nvPr/>
        </p:nvSpPr>
        <p:spPr>
          <a:xfrm>
            <a:off x="398106" y="709333"/>
            <a:ext cx="9548327" cy="3785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및 국가 타입 분류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국보건물은 지원/자원/전투 3가지 타입으로 나뉜다.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지원 타입 : 연맹, 연합에 이로운 버프를 주는 서포터 형의 옵션을 가진다.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전투 타입 : 전투에 관련 된 옵션을 가지고 행군, 집결, 공격, 방어에 특화한 옵션을 가진다.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 타입 : 자원 채집 및 보관에 특화된 옵션을 가진다.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국가 변경에 따른 버프 특수 상황 정의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최대치 증가형 옵션 – 자원/병력/보관등의 최대치의 수량을 증가시키는 버프를 칭한다.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최대치가 증가하는 형태의 옵션을 가진 유저가 국가 변경등을 하는 경우 변경하기 전 최대치는 그대로 유지 된다.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변경 전 최대치가 적용은 되지만 변경 후 최대치 이하가 되기 전까지 수치를 추가 할 수 없다.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변경 후 최대치 이하까지 아이템/자원/병력을 소모한 이 후에는 변경 후 최대치가 적용 된다.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필드의 부대에 적용되는 효과 – 행군속도/채집속도 증가 등의 필드 외부에서 움직이는 부대에 적용되는 버프를 칭한다.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필드에 나가있는 부대에 적용되는 효과는 변경 전 나가있거나 행동을 하는 부대에는 변경 후 옵션을 적용하지 않는다.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변경 후 움직이는 부대에 대해서 옵션을 적용 한다.</a:t>
            </a:r>
          </a:p>
          <a:p>
            <a:pPr indent="-171450" lvl="1" marL="6286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지속 적용형 옵션 – 필드, 타운에 계속적으로 적용되는 버프를 칭한다.</a:t>
            </a:r>
          </a:p>
          <a:p>
            <a:pPr indent="-171450" lvl="2" marL="10858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변경 직 후 곧바로 적용 한다.(최소 10초 이내에 적용되도록..)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1122901" y="1027946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6912" y="1033367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/>
          <p:nvPr/>
        </p:nvSpPr>
        <p:spPr>
          <a:xfrm>
            <a:off x="1188355" y="1338779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이동</a:t>
            </a:r>
          </a:p>
        </p:txBody>
      </p:sp>
      <p:sp>
        <p:nvSpPr>
          <p:cNvPr id="126" name="Shape 126"/>
          <p:cNvSpPr/>
          <p:nvPr/>
        </p:nvSpPr>
        <p:spPr>
          <a:xfrm>
            <a:off x="1443145" y="1072554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127" name="Shape 127"/>
          <p:cNvSpPr/>
          <p:nvPr/>
        </p:nvSpPr>
        <p:spPr>
          <a:xfrm>
            <a:off x="1127176" y="3480067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1522067" y="3534005"/>
            <a:ext cx="784188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36,000,000</a:t>
            </a:r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2291" y="3510316"/>
            <a:ext cx="264371" cy="25458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3104238" y="1026629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Shape 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7578" y="1032050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/>
          <p:nvPr/>
        </p:nvSpPr>
        <p:spPr>
          <a:xfrm>
            <a:off x="3452475" y="1071237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cxnSp>
        <p:nvCxnSpPr>
          <p:cNvPr id="133" name="Shape 133"/>
          <p:cNvCxnSpPr/>
          <p:nvPr/>
        </p:nvCxnSpPr>
        <p:spPr>
          <a:xfrm>
            <a:off x="1196516" y="1324941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34" name="Shape 134"/>
          <p:cNvSpPr/>
          <p:nvPr/>
        </p:nvSpPr>
        <p:spPr>
          <a:xfrm>
            <a:off x="1192632" y="3790900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자원보충</a:t>
            </a:r>
          </a:p>
        </p:txBody>
      </p:sp>
      <p:cxnSp>
        <p:nvCxnSpPr>
          <p:cNvPr id="135" name="Shape 135"/>
          <p:cNvCxnSpPr/>
          <p:nvPr/>
        </p:nvCxnSpPr>
        <p:spPr>
          <a:xfrm>
            <a:off x="1200791" y="3777062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36" name="Shape 136"/>
          <p:cNvCxnSpPr/>
          <p:nvPr/>
        </p:nvCxnSpPr>
        <p:spPr>
          <a:xfrm>
            <a:off x="1194570" y="3957455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37" name="Shape 137"/>
          <p:cNvSpPr/>
          <p:nvPr/>
        </p:nvSpPr>
        <p:spPr>
          <a:xfrm>
            <a:off x="3175243" y="1338779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진행사항 02:30:50</a:t>
            </a:r>
          </a:p>
        </p:txBody>
      </p:sp>
      <p:cxnSp>
        <p:nvCxnSpPr>
          <p:cNvPr id="138" name="Shape 138"/>
          <p:cNvCxnSpPr/>
          <p:nvPr/>
        </p:nvCxnSpPr>
        <p:spPr>
          <a:xfrm>
            <a:off x="3183403" y="1324941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39" name="Shape 139"/>
          <p:cNvCxnSpPr/>
          <p:nvPr/>
        </p:nvCxnSpPr>
        <p:spPr>
          <a:xfrm>
            <a:off x="3177182" y="1505334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140" name="Shape 1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92659" y="1064221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3088341" y="3480067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3483232" y="3534005"/>
            <a:ext cx="784188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36,000,000</a:t>
            </a: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3457" y="3510316"/>
            <a:ext cx="264371" cy="25458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/>
          <p:nvPr/>
        </p:nvSpPr>
        <p:spPr>
          <a:xfrm>
            <a:off x="3153797" y="3790900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cxnSp>
        <p:nvCxnSpPr>
          <p:cNvPr id="145" name="Shape 145"/>
          <p:cNvCxnSpPr/>
          <p:nvPr/>
        </p:nvCxnSpPr>
        <p:spPr>
          <a:xfrm>
            <a:off x="3161957" y="3777062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46" name="Shape 146"/>
          <p:cNvCxnSpPr/>
          <p:nvPr/>
        </p:nvCxnSpPr>
        <p:spPr>
          <a:xfrm>
            <a:off x="3155734" y="3957455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47" name="Shape 147"/>
          <p:cNvSpPr/>
          <p:nvPr/>
        </p:nvSpPr>
        <p:spPr>
          <a:xfrm>
            <a:off x="5085773" y="1026629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9114" y="1032050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/>
          <p:nvPr/>
        </p:nvSpPr>
        <p:spPr>
          <a:xfrm>
            <a:off x="5434010" y="1071237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150" name="Shape 150"/>
          <p:cNvSpPr/>
          <p:nvPr/>
        </p:nvSpPr>
        <p:spPr>
          <a:xfrm>
            <a:off x="5156780" y="1338779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무료건설 04:30</a:t>
            </a:r>
          </a:p>
        </p:txBody>
      </p:sp>
      <p:cxnSp>
        <p:nvCxnSpPr>
          <p:cNvPr id="151" name="Shape 151"/>
          <p:cNvCxnSpPr/>
          <p:nvPr/>
        </p:nvCxnSpPr>
        <p:spPr>
          <a:xfrm>
            <a:off x="5164939" y="1324941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52" name="Shape 152"/>
          <p:cNvCxnSpPr/>
          <p:nvPr/>
        </p:nvCxnSpPr>
        <p:spPr>
          <a:xfrm>
            <a:off x="5158717" y="1505334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153" name="Shape 1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91951" y="1057212"/>
            <a:ext cx="242955" cy="249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8658" y="1053107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/>
          <p:nvPr/>
        </p:nvSpPr>
        <p:spPr>
          <a:xfrm>
            <a:off x="7067310" y="1026629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0650" y="1032050"/>
            <a:ext cx="437380" cy="2957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/>
          <p:nvPr/>
        </p:nvSpPr>
        <p:spPr>
          <a:xfrm>
            <a:off x="7415546" y="1071237"/>
            <a:ext cx="957313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LV30 마을회관</a:t>
            </a:r>
          </a:p>
        </p:txBody>
      </p:sp>
      <p:sp>
        <p:nvSpPr>
          <p:cNvPr id="158" name="Shape 158"/>
          <p:cNvSpPr/>
          <p:nvPr/>
        </p:nvSpPr>
        <p:spPr>
          <a:xfrm>
            <a:off x="7138315" y="1338779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cxnSp>
        <p:nvCxnSpPr>
          <p:cNvPr id="159" name="Shape 159"/>
          <p:cNvCxnSpPr/>
          <p:nvPr/>
        </p:nvCxnSpPr>
        <p:spPr>
          <a:xfrm>
            <a:off x="7146475" y="1324941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60" name="Shape 160"/>
          <p:cNvCxnSpPr/>
          <p:nvPr/>
        </p:nvCxnSpPr>
        <p:spPr>
          <a:xfrm>
            <a:off x="7140253" y="1505334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61" name="Shape 161"/>
          <p:cNvSpPr/>
          <p:nvPr/>
        </p:nvSpPr>
        <p:spPr>
          <a:xfrm>
            <a:off x="215538" y="142595"/>
            <a:ext cx="17331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건설 체크</a:t>
            </a:r>
          </a:p>
        </p:txBody>
      </p:sp>
      <p:cxnSp>
        <p:nvCxnSpPr>
          <p:cNvPr id="162" name="Shape 162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163" name="Shape 16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269460" y="1035779"/>
            <a:ext cx="281891" cy="23516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/>
          <p:nvPr/>
        </p:nvSpPr>
        <p:spPr>
          <a:xfrm>
            <a:off x="706368" y="1945252"/>
            <a:ext cx="1014513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건설 시 건물 처리(4개의 타입이 존재 하게 되어집니다)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건설 하기 위하여 다른 건물을 지어야 하는 하는 경우 표시(버튼에 텍스트 색상은 검은색으로 표기 합니다)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건물을 건설을 진행 하고 있어서 건설망치가 없는 경우 표시(버튼에 텍스트 색상은 붉은 색으로 표기 합니다)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건물을 건설을 진행 하고 있는 상태인데 무료로 건설이 가능한 상태의 경우 표시(버튼에 텍스트 색상은 파란색으로 표기 합니다)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건물 건설은 5분 이하의 경우 무료로 할 수 있습니다(VIP 레벨에 따라 변동 되어집니다)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 startAt="4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건설을 하기 위하여 다른 건물을 지어야 하는데 그 건물이 건설이 되어있는 경우 표시(버튼에 텍스트 색상은 검은색으로 표기 합니다)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706368" y="4290392"/>
            <a:ext cx="9884227" cy="830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국보 건설 시 식량, 목재, 철광, 미스릴 처리 (2개의 타입이 존재 하게 되어집니다)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건설 하기 위한 비용이 부족 한 경우 표시(버튼에 텍스트 색상은 검은색으로 표기 합니다)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건설 하기 위한 비용을 보유 하고 있는 경우 표시(버튼에 텍스트는 검은색으로 표기 합니다)</a:t>
            </a: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35966" y="3478182"/>
            <a:ext cx="281891" cy="235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05490" y="3510148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/>
          <p:nvPr/>
        </p:nvSpPr>
        <p:spPr>
          <a:xfrm>
            <a:off x="765397" y="1025408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69" name="Shape 169"/>
          <p:cNvSpPr/>
          <p:nvPr/>
        </p:nvSpPr>
        <p:spPr>
          <a:xfrm>
            <a:off x="2804052" y="985108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70" name="Shape 170"/>
          <p:cNvSpPr/>
          <p:nvPr/>
        </p:nvSpPr>
        <p:spPr>
          <a:xfrm>
            <a:off x="4767051" y="983419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171" name="Shape 171"/>
          <p:cNvSpPr/>
          <p:nvPr/>
        </p:nvSpPr>
        <p:spPr>
          <a:xfrm>
            <a:off x="6769213" y="961394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sp>
        <p:nvSpPr>
          <p:cNvPr id="172" name="Shape 172"/>
          <p:cNvSpPr/>
          <p:nvPr/>
        </p:nvSpPr>
        <p:spPr>
          <a:xfrm>
            <a:off x="797841" y="3472773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73" name="Shape 173"/>
          <p:cNvSpPr/>
          <p:nvPr/>
        </p:nvSpPr>
        <p:spPr>
          <a:xfrm>
            <a:off x="2780511" y="3451135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74" name="Shape 174"/>
          <p:cNvSpPr/>
          <p:nvPr/>
        </p:nvSpPr>
        <p:spPr>
          <a:xfrm>
            <a:off x="1132054" y="5394930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1197509" y="5705764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불가 상태</a:t>
            </a:r>
          </a:p>
        </p:txBody>
      </p:sp>
      <p:cxnSp>
        <p:nvCxnSpPr>
          <p:cNvPr id="176" name="Shape 176"/>
          <p:cNvCxnSpPr/>
          <p:nvPr/>
        </p:nvCxnSpPr>
        <p:spPr>
          <a:xfrm>
            <a:off x="1205670" y="5691926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77" name="Shape 177"/>
          <p:cNvCxnSpPr/>
          <p:nvPr/>
        </p:nvCxnSpPr>
        <p:spPr>
          <a:xfrm>
            <a:off x="1199448" y="5872319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78" name="Shape 178"/>
          <p:cNvSpPr/>
          <p:nvPr/>
        </p:nvSpPr>
        <p:spPr>
          <a:xfrm>
            <a:off x="5430230" y="5411466"/>
            <a:ext cx="1439999" cy="51934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5495685" y="5722298"/>
            <a:ext cx="1309091" cy="165478"/>
          </a:xfrm>
          <a:prstGeom prst="roundRect">
            <a:avLst>
              <a:gd fmla="val 16667" name="adj"/>
            </a:avLst>
          </a:prstGeom>
          <a:solidFill>
            <a:srgbClr val="FBE4D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 상태</a:t>
            </a:r>
          </a:p>
        </p:txBody>
      </p:sp>
      <p:cxnSp>
        <p:nvCxnSpPr>
          <p:cNvPr id="180" name="Shape 180"/>
          <p:cNvCxnSpPr/>
          <p:nvPr/>
        </p:nvCxnSpPr>
        <p:spPr>
          <a:xfrm>
            <a:off x="5503846" y="5708460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81" name="Shape 181"/>
          <p:cNvCxnSpPr/>
          <p:nvPr/>
        </p:nvCxnSpPr>
        <p:spPr>
          <a:xfrm>
            <a:off x="5497623" y="5888853"/>
            <a:ext cx="127015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182" name="Shape 18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77854" y="5409582"/>
            <a:ext cx="281891" cy="235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10367" y="5425012"/>
            <a:ext cx="242955" cy="24918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802720" y="5387637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85" name="Shape 185"/>
          <p:cNvSpPr/>
          <p:nvPr/>
        </p:nvSpPr>
        <p:spPr>
          <a:xfrm>
            <a:off x="5122401" y="5382533"/>
            <a:ext cx="272426" cy="238349"/>
          </a:xfrm>
          <a:prstGeom prst="ellipse">
            <a:avLst/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86" name="Shape 186"/>
          <p:cNvSpPr/>
          <p:nvPr/>
        </p:nvSpPr>
        <p:spPr>
          <a:xfrm>
            <a:off x="2998191" y="5526008"/>
            <a:ext cx="1678664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불가능 상태에서 표시</a:t>
            </a:r>
          </a:p>
        </p:txBody>
      </p:sp>
      <p:cxnSp>
        <p:nvCxnSpPr>
          <p:cNvPr id="187" name="Shape 187"/>
          <p:cNvCxnSpPr/>
          <p:nvPr/>
        </p:nvCxnSpPr>
        <p:spPr>
          <a:xfrm>
            <a:off x="2594548" y="5521612"/>
            <a:ext cx="411734" cy="121531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88" name="Shape 188"/>
          <p:cNvSpPr/>
          <p:nvPr/>
        </p:nvSpPr>
        <p:spPr>
          <a:xfrm>
            <a:off x="7263243" y="5569960"/>
            <a:ext cx="121700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 상태 표시</a:t>
            </a:r>
          </a:p>
        </p:txBody>
      </p:sp>
      <p:cxnSp>
        <p:nvCxnSpPr>
          <p:cNvPr id="189" name="Shape 189"/>
          <p:cNvCxnSpPr/>
          <p:nvPr/>
        </p:nvCxnSpPr>
        <p:spPr>
          <a:xfrm>
            <a:off x="6859600" y="5565564"/>
            <a:ext cx="411734" cy="121531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438458" y="1327873"/>
            <a:ext cx="2220839" cy="199090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215538" y="142595"/>
            <a:ext cx="25763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마을 국보 클릭 처리(1)</a:t>
            </a:r>
          </a:p>
        </p:txBody>
      </p:sp>
      <p:cxnSp>
        <p:nvCxnSpPr>
          <p:cNvPr id="197" name="Shape 197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98" name="Shape 198"/>
          <p:cNvSpPr/>
          <p:nvPr/>
        </p:nvSpPr>
        <p:spPr>
          <a:xfrm>
            <a:off x="438154" y="3390494"/>
            <a:ext cx="2220839" cy="199090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1288850" y="3614333"/>
            <a:ext cx="493846" cy="466531"/>
          </a:xfrm>
          <a:prstGeom prst="ellipse">
            <a:avLst/>
          </a:prstGeom>
          <a:solidFill>
            <a:srgbClr val="3F3F3F"/>
          </a:solidFill>
          <a:ln cap="flat" cmpd="sng" w="28575">
            <a:solidFill>
              <a:srgbClr val="FFFFF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1300055" y="3688982"/>
            <a:ext cx="492442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무료</a:t>
            </a:r>
          </a:p>
        </p:txBody>
      </p:sp>
      <p:sp>
        <p:nvSpPr>
          <p:cNvPr id="201" name="Shape 201"/>
          <p:cNvSpPr/>
          <p:nvPr/>
        </p:nvSpPr>
        <p:spPr>
          <a:xfrm>
            <a:off x="2991536" y="1503120"/>
            <a:ext cx="6929263" cy="830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마을에서 국보 건물을 터치 시 곧바로 국보 건물 UI로 이동합니다.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935079" y="1474992"/>
            <a:ext cx="110799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National Treasure</a:t>
            </a:r>
          </a:p>
        </p:txBody>
      </p:sp>
      <p:cxnSp>
        <p:nvCxnSpPr>
          <p:cNvPr id="203" name="Shape 203"/>
          <p:cNvCxnSpPr/>
          <p:nvPr/>
        </p:nvCxnSpPr>
        <p:spPr>
          <a:xfrm>
            <a:off x="826633" y="1456424"/>
            <a:ext cx="1380484" cy="0"/>
          </a:xfrm>
          <a:prstGeom prst="straightConnector1">
            <a:avLst/>
          </a:prstGeom>
          <a:noFill/>
          <a:ln cap="flat" cmpd="sng" w="9525">
            <a:solidFill>
              <a:srgbClr val="BF9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04" name="Shape 204"/>
          <p:cNvCxnSpPr/>
          <p:nvPr/>
        </p:nvCxnSpPr>
        <p:spPr>
          <a:xfrm rot="10800000">
            <a:off x="2196575" y="1462646"/>
            <a:ext cx="0" cy="274559"/>
          </a:xfrm>
          <a:prstGeom prst="straightConnector1">
            <a:avLst/>
          </a:prstGeom>
          <a:noFill/>
          <a:ln cap="flat" cmpd="sng" w="38100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05" name="Shape 205"/>
          <p:cNvCxnSpPr/>
          <p:nvPr/>
        </p:nvCxnSpPr>
        <p:spPr>
          <a:xfrm flipH="1" rot="10800000">
            <a:off x="826633" y="1456425"/>
            <a:ext cx="1385" cy="261073"/>
          </a:xfrm>
          <a:prstGeom prst="straightConnector1">
            <a:avLst/>
          </a:prstGeom>
          <a:noFill/>
          <a:ln cap="flat" cmpd="sng" w="38100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06" name="Shape 206"/>
          <p:cNvSpPr/>
          <p:nvPr/>
        </p:nvSpPr>
        <p:spPr>
          <a:xfrm>
            <a:off x="2994838" y="3468296"/>
            <a:ext cx="834185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해당 건물 무료 업그레이드, 해당 건물을 철거 시 무료 철거가 가능한 경우 나오는 아이콘 입니다.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무료 아이콘 정보는 : VIP 레벨에 따라 무료 시간으로 건물을 건설 할 수 있는 상태가 되면 나오는 아이콘 입니다.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무료 아이콘을 클릭 시 해당 건설 하는 시간을 무시 하고 바로 건설이 진행 되어지게 되어집니다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무료 아이콘을 클릭 하여 건물 건설 완료 시 3초간 나오는 알림 팝업창이 나오도록 합니다.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2997282" y="4677955"/>
            <a:ext cx="2634755" cy="419876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건설 완료</a:t>
            </a:r>
          </a:p>
        </p:txBody>
      </p:sp>
      <p:cxnSp>
        <p:nvCxnSpPr>
          <p:cNvPr id="208" name="Shape 208"/>
          <p:cNvCxnSpPr/>
          <p:nvPr/>
        </p:nvCxnSpPr>
        <p:spPr>
          <a:xfrm flipH="1" rot="10800000">
            <a:off x="2991536" y="4668624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09" name="Shape 209"/>
          <p:cNvCxnSpPr/>
          <p:nvPr/>
        </p:nvCxnSpPr>
        <p:spPr>
          <a:xfrm flipH="1" rot="10800000">
            <a:off x="3019350" y="5092399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210" name="Shape 2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1148" y="4157753"/>
            <a:ext cx="943153" cy="735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1148" y="1717499"/>
            <a:ext cx="943153" cy="7353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2" name="Shape 212"/>
          <p:cNvCxnSpPr/>
          <p:nvPr/>
        </p:nvCxnSpPr>
        <p:spPr>
          <a:xfrm>
            <a:off x="816089" y="1737206"/>
            <a:ext cx="1380484" cy="0"/>
          </a:xfrm>
          <a:prstGeom prst="straightConnector1">
            <a:avLst/>
          </a:prstGeom>
          <a:noFill/>
          <a:ln cap="flat" cmpd="sng" w="9525">
            <a:solidFill>
              <a:srgbClr val="BF9000"/>
            </a:solidFill>
            <a:prstDash val="solid"/>
            <a:miter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215538" y="142595"/>
            <a:ext cx="25763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마을 국보 클릭 처리(2)</a:t>
            </a:r>
          </a:p>
        </p:txBody>
      </p:sp>
      <p:cxnSp>
        <p:nvCxnSpPr>
          <p:cNvPr id="219" name="Shape 219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20" name="Shape 220"/>
          <p:cNvSpPr/>
          <p:nvPr/>
        </p:nvSpPr>
        <p:spPr>
          <a:xfrm>
            <a:off x="2885315" y="2289731"/>
            <a:ext cx="2634755" cy="419876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국보 건설 완료</a:t>
            </a:r>
          </a:p>
        </p:txBody>
      </p:sp>
      <p:cxnSp>
        <p:nvCxnSpPr>
          <p:cNvPr id="221" name="Shape 221"/>
          <p:cNvCxnSpPr/>
          <p:nvPr/>
        </p:nvCxnSpPr>
        <p:spPr>
          <a:xfrm flipH="1" rot="10800000">
            <a:off x="2879569" y="2280400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22" name="Shape 222"/>
          <p:cNvCxnSpPr/>
          <p:nvPr/>
        </p:nvCxnSpPr>
        <p:spPr>
          <a:xfrm flipH="1" rot="10800000">
            <a:off x="2907383" y="2704174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23" name="Shape 223"/>
          <p:cNvSpPr/>
          <p:nvPr/>
        </p:nvSpPr>
        <p:spPr>
          <a:xfrm>
            <a:off x="322333" y="806466"/>
            <a:ext cx="2220839" cy="199090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453041" y="1717944"/>
            <a:ext cx="493846" cy="466531"/>
          </a:xfrm>
          <a:prstGeom prst="ellipse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175825" y="2026582"/>
            <a:ext cx="493846" cy="466531"/>
          </a:xfrm>
          <a:prstGeom prst="ellipse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1868116" y="1717944"/>
            <a:ext cx="493846" cy="466531"/>
          </a:xfrm>
          <a:prstGeom prst="ellipse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387342" y="2135108"/>
            <a:ext cx="64633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세부정보</a:t>
            </a:r>
          </a:p>
        </p:txBody>
      </p:sp>
      <p:sp>
        <p:nvSpPr>
          <p:cNvPr id="228" name="Shape 228"/>
          <p:cNvSpPr/>
          <p:nvPr/>
        </p:nvSpPr>
        <p:spPr>
          <a:xfrm>
            <a:off x="1107191" y="2455789"/>
            <a:ext cx="646331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즉시가속</a:t>
            </a:r>
          </a:p>
        </p:txBody>
      </p:sp>
      <p:sp>
        <p:nvSpPr>
          <p:cNvPr id="229" name="Shape 229"/>
          <p:cNvSpPr/>
          <p:nvPr/>
        </p:nvSpPr>
        <p:spPr>
          <a:xfrm>
            <a:off x="1919242" y="2175756"/>
            <a:ext cx="415498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가속</a:t>
            </a:r>
          </a:p>
        </p:txBody>
      </p:sp>
      <p:pic>
        <p:nvPicPr>
          <p:cNvPr id="230" name="Shape 2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8962" y="1697693"/>
            <a:ext cx="606924" cy="54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Shape 2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5254" y="2041763"/>
            <a:ext cx="265352" cy="25364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Shape 232"/>
          <p:cNvSpPr/>
          <p:nvPr/>
        </p:nvSpPr>
        <p:spPr>
          <a:xfrm>
            <a:off x="1197055" y="2264621"/>
            <a:ext cx="479617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5000</a:t>
            </a:r>
          </a:p>
        </p:txBody>
      </p:sp>
      <p:pic>
        <p:nvPicPr>
          <p:cNvPr id="233" name="Shape 2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40046" y="1648680"/>
            <a:ext cx="631557" cy="631557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Shape 234"/>
          <p:cNvSpPr/>
          <p:nvPr/>
        </p:nvSpPr>
        <p:spPr>
          <a:xfrm>
            <a:off x="6323091" y="2354615"/>
            <a:ext cx="1301959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3초간 알림 팝업</a:t>
            </a:r>
          </a:p>
        </p:txBody>
      </p:sp>
      <p:sp>
        <p:nvSpPr>
          <p:cNvPr id="235" name="Shape 235"/>
          <p:cNvSpPr/>
          <p:nvPr/>
        </p:nvSpPr>
        <p:spPr>
          <a:xfrm>
            <a:off x="5673407" y="2392213"/>
            <a:ext cx="604158" cy="21561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310115" y="3682660"/>
            <a:ext cx="2927605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일정량의 골드를 사용하시면 현재 작업을 즉시 완성 하실 수 있습니다!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남은 시간 : 02:30:30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1101013" y="5095700"/>
            <a:ext cx="1311093" cy="4775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Shape 2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56016" y="5328907"/>
            <a:ext cx="241230" cy="23058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/>
          <p:nvPr/>
        </p:nvSpPr>
        <p:spPr>
          <a:xfrm>
            <a:off x="1562563" y="5309837"/>
            <a:ext cx="63350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30000</a:t>
            </a:r>
          </a:p>
        </p:txBody>
      </p:sp>
      <p:sp>
        <p:nvSpPr>
          <p:cNvPr id="240" name="Shape 240"/>
          <p:cNvSpPr/>
          <p:nvPr/>
        </p:nvSpPr>
        <p:spPr>
          <a:xfrm>
            <a:off x="1113425" y="5080466"/>
            <a:ext cx="1298682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가속</a:t>
            </a:r>
          </a:p>
        </p:txBody>
      </p:sp>
      <p:sp>
        <p:nvSpPr>
          <p:cNvPr id="241" name="Shape 241"/>
          <p:cNvSpPr/>
          <p:nvPr/>
        </p:nvSpPr>
        <p:spPr>
          <a:xfrm>
            <a:off x="2882871" y="846803"/>
            <a:ext cx="8341856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해당 건물 건설 상태에서 나오는 아이콘 입니다.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가속 아이콘 : 즉시 아이콘 클릭 시 크라운을 소모 하여 바로 업그레이드 가능 합니다.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가속 아이콘 : 가속 아이콘을 클릭 시 가속 아이템 사용 팝업이 호출 되어지게 처리 하도록 합니다(자세한 내용은 마을 국보 클릭 처리(3)에서 확인 가능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가속 아이콘의 경우 가속 아이템이 없는 경우 알림 팝업이 3초 동안 나오도록 처리.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건물 업그레이드 완료 시 알림 팝업이 호출 되어지며, 3초 동안 유지 되어집니다.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Shape 242"/>
          <p:cNvCxnSpPr>
            <a:stCxn id="228" idx="2"/>
            <a:endCxn id="236" idx="0"/>
          </p:cNvCxnSpPr>
          <p:nvPr/>
        </p:nvCxnSpPr>
        <p:spPr>
          <a:xfrm>
            <a:off x="1430356" y="2686621"/>
            <a:ext cx="343499" cy="9960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43" name="Shape 243"/>
          <p:cNvSpPr/>
          <p:nvPr/>
        </p:nvSpPr>
        <p:spPr>
          <a:xfrm>
            <a:off x="253850" y="5736775"/>
            <a:ext cx="2996333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 건물 건설 진행 중 상태의 경우 팝업 &gt;</a:t>
            </a:r>
          </a:p>
        </p:txBody>
      </p:sp>
      <p:sp>
        <p:nvSpPr>
          <p:cNvPr id="244" name="Shape 244"/>
          <p:cNvSpPr/>
          <p:nvPr/>
        </p:nvSpPr>
        <p:spPr>
          <a:xfrm>
            <a:off x="3520132" y="3682660"/>
            <a:ext cx="2927605" cy="1994622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일정량의 골드를 사용하시면 현재 작업을 즉시 완성 하실 수 있습니다!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남은 시간 : 02:30:30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Shape 245"/>
          <p:cNvSpPr/>
          <p:nvPr/>
        </p:nvSpPr>
        <p:spPr>
          <a:xfrm>
            <a:off x="4311030" y="5095700"/>
            <a:ext cx="1311093" cy="4775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Shape 2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66032" y="5328907"/>
            <a:ext cx="241230" cy="23058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/>
          <p:nvPr/>
        </p:nvSpPr>
        <p:spPr>
          <a:xfrm>
            <a:off x="4772580" y="5309837"/>
            <a:ext cx="63350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30000</a:t>
            </a:r>
          </a:p>
        </p:txBody>
      </p:sp>
      <p:sp>
        <p:nvSpPr>
          <p:cNvPr id="248" name="Shape 248"/>
          <p:cNvSpPr/>
          <p:nvPr/>
        </p:nvSpPr>
        <p:spPr>
          <a:xfrm>
            <a:off x="4323441" y="5080466"/>
            <a:ext cx="1298682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가속</a:t>
            </a:r>
          </a:p>
        </p:txBody>
      </p:sp>
      <p:sp>
        <p:nvSpPr>
          <p:cNvPr id="249" name="Shape 249"/>
          <p:cNvSpPr/>
          <p:nvPr/>
        </p:nvSpPr>
        <p:spPr>
          <a:xfrm>
            <a:off x="3463866" y="5736775"/>
            <a:ext cx="315022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 부상병 치료 진행 중 상태의 경우 팝업 &gt;</a:t>
            </a:r>
          </a:p>
        </p:txBody>
      </p:sp>
      <p:cxnSp>
        <p:nvCxnSpPr>
          <p:cNvPr id="250" name="Shape 250"/>
          <p:cNvCxnSpPr/>
          <p:nvPr/>
        </p:nvCxnSpPr>
        <p:spPr>
          <a:xfrm>
            <a:off x="1676674" y="2392213"/>
            <a:ext cx="3095906" cy="1290446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51" name="Shape 251"/>
          <p:cNvSpPr/>
          <p:nvPr/>
        </p:nvSpPr>
        <p:spPr>
          <a:xfrm>
            <a:off x="5999657" y="2704174"/>
            <a:ext cx="2634755" cy="419876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보유 중인 가속 아이템이 없습니다</a:t>
            </a:r>
          </a:p>
        </p:txBody>
      </p:sp>
      <p:cxnSp>
        <p:nvCxnSpPr>
          <p:cNvPr id="252" name="Shape 252"/>
          <p:cNvCxnSpPr/>
          <p:nvPr/>
        </p:nvCxnSpPr>
        <p:spPr>
          <a:xfrm flipH="1" rot="10800000">
            <a:off x="5993912" y="2694843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53" name="Shape 253"/>
          <p:cNvCxnSpPr/>
          <p:nvPr/>
        </p:nvCxnSpPr>
        <p:spPr>
          <a:xfrm flipH="1" rot="10800000">
            <a:off x="6006412" y="3147900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54" name="Shape 254"/>
          <p:cNvSpPr/>
          <p:nvPr/>
        </p:nvSpPr>
        <p:spPr>
          <a:xfrm>
            <a:off x="9437434" y="2769058"/>
            <a:ext cx="1301959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3초간 알림 팝업</a:t>
            </a:r>
          </a:p>
        </p:txBody>
      </p:sp>
      <p:sp>
        <p:nvSpPr>
          <p:cNvPr id="255" name="Shape 255"/>
          <p:cNvSpPr/>
          <p:nvPr/>
        </p:nvSpPr>
        <p:spPr>
          <a:xfrm>
            <a:off x="8787750" y="2806656"/>
            <a:ext cx="604158" cy="21561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Shape 25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28236" y="1193594"/>
            <a:ext cx="943153" cy="735357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/>
          <p:nvPr/>
        </p:nvSpPr>
        <p:spPr>
          <a:xfrm>
            <a:off x="915449" y="891740"/>
            <a:ext cx="1107995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National Treasure</a:t>
            </a:r>
          </a:p>
        </p:txBody>
      </p:sp>
      <p:cxnSp>
        <p:nvCxnSpPr>
          <p:cNvPr id="258" name="Shape 258"/>
          <p:cNvCxnSpPr/>
          <p:nvPr/>
        </p:nvCxnSpPr>
        <p:spPr>
          <a:xfrm>
            <a:off x="807004" y="881879"/>
            <a:ext cx="1380484" cy="0"/>
          </a:xfrm>
          <a:prstGeom prst="straightConnector1">
            <a:avLst/>
          </a:prstGeom>
          <a:noFill/>
          <a:ln cap="flat" cmpd="sng" w="9525">
            <a:solidFill>
              <a:srgbClr val="BF9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59" name="Shape 259"/>
          <p:cNvCxnSpPr/>
          <p:nvPr/>
        </p:nvCxnSpPr>
        <p:spPr>
          <a:xfrm rot="10800000">
            <a:off x="2176944" y="888102"/>
            <a:ext cx="0" cy="274559"/>
          </a:xfrm>
          <a:prstGeom prst="straightConnector1">
            <a:avLst/>
          </a:prstGeom>
          <a:noFill/>
          <a:ln cap="flat" cmpd="sng" w="38100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60" name="Shape 260"/>
          <p:cNvCxnSpPr/>
          <p:nvPr/>
        </p:nvCxnSpPr>
        <p:spPr>
          <a:xfrm flipH="1" rot="10800000">
            <a:off x="807004" y="881880"/>
            <a:ext cx="1385" cy="261073"/>
          </a:xfrm>
          <a:prstGeom prst="straightConnector1">
            <a:avLst/>
          </a:prstGeom>
          <a:noFill/>
          <a:ln cap="flat" cmpd="sng" w="38100">
            <a:solidFill>
              <a:srgbClr val="FFF2CC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261" name="Shape 261"/>
          <p:cNvCxnSpPr/>
          <p:nvPr/>
        </p:nvCxnSpPr>
        <p:spPr>
          <a:xfrm>
            <a:off x="796460" y="1162662"/>
            <a:ext cx="1380484" cy="0"/>
          </a:xfrm>
          <a:prstGeom prst="straightConnector1">
            <a:avLst/>
          </a:prstGeom>
          <a:noFill/>
          <a:ln cap="flat" cmpd="sng" w="9525">
            <a:solidFill>
              <a:srgbClr val="BF9000"/>
            </a:solidFill>
            <a:prstDash val="solid"/>
            <a:miter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215538" y="142595"/>
            <a:ext cx="25763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마을 국보 클릭 처리(3)</a:t>
            </a:r>
          </a:p>
        </p:txBody>
      </p:sp>
      <p:cxnSp>
        <p:nvCxnSpPr>
          <p:cNvPr id="268" name="Shape 268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269" name="Shape 2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1794" y="587854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/>
          <p:nvPr/>
        </p:nvSpPr>
        <p:spPr>
          <a:xfrm>
            <a:off x="4192692" y="587854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4211548" y="930412"/>
            <a:ext cx="3172516" cy="425226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272" name="Shape 272"/>
          <p:cNvSpPr/>
          <p:nvPr/>
        </p:nvSpPr>
        <p:spPr>
          <a:xfrm>
            <a:off x="4218869" y="4689014"/>
            <a:ext cx="3181996" cy="821457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273" name="Shape 273"/>
          <p:cNvSpPr/>
          <p:nvPr/>
        </p:nvSpPr>
        <p:spPr>
          <a:xfrm>
            <a:off x="4610637" y="615700"/>
            <a:ext cx="2766879" cy="28999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4" name="Shape 27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4975" y="653241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28396" y="665368"/>
            <a:ext cx="278180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Shape 27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80907" y="662572"/>
            <a:ext cx="279204" cy="229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16369" y="653241"/>
            <a:ext cx="237905" cy="229091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/>
          <p:nvPr/>
        </p:nvSpPr>
        <p:spPr>
          <a:xfrm>
            <a:off x="4849641" y="654958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279" name="Shape 279"/>
          <p:cNvSpPr/>
          <p:nvPr/>
        </p:nvSpPr>
        <p:spPr>
          <a:xfrm>
            <a:off x="5505891" y="648737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280" name="Shape 280"/>
          <p:cNvSpPr/>
          <p:nvPr/>
        </p:nvSpPr>
        <p:spPr>
          <a:xfrm>
            <a:off x="6208798" y="661175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sp>
        <p:nvSpPr>
          <p:cNvPr id="281" name="Shape 281"/>
          <p:cNvSpPr/>
          <p:nvPr/>
        </p:nvSpPr>
        <p:spPr>
          <a:xfrm>
            <a:off x="6902385" y="645624"/>
            <a:ext cx="51488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100.1K</a:t>
            </a:r>
          </a:p>
        </p:txBody>
      </p:sp>
      <p:cxnSp>
        <p:nvCxnSpPr>
          <p:cNvPr id="282" name="Shape 282"/>
          <p:cNvCxnSpPr/>
          <p:nvPr/>
        </p:nvCxnSpPr>
        <p:spPr>
          <a:xfrm>
            <a:off x="4400907" y="905695"/>
            <a:ext cx="29520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283" name="Shape 283"/>
          <p:cNvGrpSpPr/>
          <p:nvPr/>
        </p:nvGrpSpPr>
        <p:grpSpPr>
          <a:xfrm>
            <a:off x="4287762" y="1491251"/>
            <a:ext cx="3020086" cy="2920326"/>
            <a:chOff x="1007929" y="1735975"/>
            <a:chExt cx="3020086" cy="2920326"/>
          </a:xfrm>
        </p:grpSpPr>
        <p:sp>
          <p:nvSpPr>
            <p:cNvPr id="284" name="Shape 284"/>
            <p:cNvSpPr/>
            <p:nvPr/>
          </p:nvSpPr>
          <p:spPr>
            <a:xfrm>
              <a:off x="1007929" y="1735975"/>
              <a:ext cx="3020086" cy="2920326"/>
            </a:xfrm>
            <a:prstGeom prst="roundRect">
              <a:avLst>
                <a:gd fmla="val 3101" name="adj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Shape 285"/>
            <p:cNvSpPr/>
            <p:nvPr/>
          </p:nvSpPr>
          <p:spPr>
            <a:xfrm>
              <a:off x="1035954" y="1755522"/>
              <a:ext cx="2971372" cy="311961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Shape 286"/>
            <p:cNvSpPr/>
            <p:nvPr/>
          </p:nvSpPr>
          <p:spPr>
            <a:xfrm>
              <a:off x="1103888" y="3511282"/>
              <a:ext cx="2872438" cy="611363"/>
            </a:xfrm>
            <a:prstGeom prst="roundRect">
              <a:avLst>
                <a:gd fmla="val 16667" name="adj"/>
              </a:avLst>
            </a:prstGeom>
            <a:solidFill>
              <a:srgbClr val="C9C9C9"/>
            </a:solidFill>
            <a:ln cap="flat" cmpd="sng" w="1905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Shape 287"/>
            <p:cNvSpPr/>
            <p:nvPr/>
          </p:nvSpPr>
          <p:spPr>
            <a:xfrm>
              <a:off x="1854400" y="4196773"/>
              <a:ext cx="1311093" cy="32619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사용</a:t>
              </a:r>
            </a:p>
          </p:txBody>
        </p:sp>
        <p:pic>
          <p:nvPicPr>
            <p:cNvPr id="288" name="Shape 288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58095" y="2533821"/>
              <a:ext cx="649914" cy="638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9" name="Shape 289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2191546" y="2555807"/>
              <a:ext cx="635226" cy="6205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Shape 290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3048382" y="2547675"/>
              <a:ext cx="635226" cy="6205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1" name="Shape 291"/>
            <p:cNvSpPr/>
            <p:nvPr/>
          </p:nvSpPr>
          <p:spPr>
            <a:xfrm>
              <a:off x="1262899" y="3262735"/>
              <a:ext cx="827470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5분 건설 가속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2068441" y="3265847"/>
              <a:ext cx="93006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1시간 건설 가속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2952958" y="3266246"/>
              <a:ext cx="93006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8시간 건설 가속</a:t>
              </a:r>
            </a:p>
          </p:txBody>
        </p:sp>
        <p:sp>
          <p:nvSpPr>
            <p:cNvPr id="294" name="Shape 294"/>
            <p:cNvSpPr/>
            <p:nvPr/>
          </p:nvSpPr>
          <p:spPr>
            <a:xfrm rot="-8267148">
              <a:off x="3658497" y="2724465"/>
              <a:ext cx="259316" cy="283217"/>
            </a:xfrm>
            <a:prstGeom prst="rtTriangle">
              <a:avLst/>
            </a:pr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 flipH="1" rot="8304124">
              <a:off x="1122609" y="2730504"/>
              <a:ext cx="259317" cy="283217"/>
            </a:xfrm>
            <a:prstGeom prst="rtTriangle">
              <a:avLst/>
            </a:pr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1034573" y="3330203"/>
              <a:ext cx="396262" cy="70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4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-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2943173" y="3427312"/>
              <a:ext cx="461986" cy="5539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3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+</a:t>
              </a:r>
            </a:p>
          </p:txBody>
        </p:sp>
        <p:cxnSp>
          <p:nvCxnSpPr>
            <p:cNvPr id="298" name="Shape 298"/>
            <p:cNvCxnSpPr/>
            <p:nvPr/>
          </p:nvCxnSpPr>
          <p:spPr>
            <a:xfrm>
              <a:off x="1441870" y="3733739"/>
              <a:ext cx="1547999" cy="0"/>
            </a:xfrm>
            <a:prstGeom prst="straightConnector1">
              <a:avLst/>
            </a:prstGeom>
            <a:noFill/>
            <a:ln cap="flat" cmpd="sng" w="76200">
              <a:solidFill>
                <a:srgbClr val="BF9000"/>
              </a:solidFill>
              <a:prstDash val="solid"/>
              <a:miter/>
              <a:headEnd len="med" w="med" type="none"/>
              <a:tailEnd len="med" w="med" type="none"/>
            </a:ln>
          </p:spPr>
        </p:cxnSp>
        <p:sp>
          <p:nvSpPr>
            <p:cNvPr id="299" name="Shape 299"/>
            <p:cNvSpPr/>
            <p:nvPr/>
          </p:nvSpPr>
          <p:spPr>
            <a:xfrm>
              <a:off x="1197409" y="2166014"/>
              <a:ext cx="2653718" cy="214327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2700">
              <a:solidFill>
                <a:srgbClr val="D0CECE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1188251" y="2166014"/>
              <a:ext cx="152349" cy="214327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2150489" y="2132875"/>
              <a:ext cx="761747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00:09:06</a:t>
              </a:r>
            </a:p>
          </p:txBody>
        </p:sp>
        <p:sp>
          <p:nvSpPr>
            <p:cNvPr id="302" name="Shape 302"/>
            <p:cNvSpPr/>
            <p:nvPr/>
          </p:nvSpPr>
          <p:spPr>
            <a:xfrm>
              <a:off x="1485387" y="3877701"/>
              <a:ext cx="2114680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가속시간: 00:05:00 (무료시간:5분)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1896544" y="1761002"/>
              <a:ext cx="1207381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건물 건충 중</a:t>
              </a:r>
            </a:p>
          </p:txBody>
        </p:sp>
        <p:sp>
          <p:nvSpPr>
            <p:cNvPr id="304" name="Shape 304"/>
            <p:cNvSpPr/>
            <p:nvPr/>
          </p:nvSpPr>
          <p:spPr>
            <a:xfrm>
              <a:off x="3363035" y="3653012"/>
              <a:ext cx="525023" cy="194844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12700">
              <a:solidFill>
                <a:srgbClr val="D0CECE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1435848" y="3626575"/>
              <a:ext cx="152349" cy="214327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6" name="Shape 306"/>
          <p:cNvSpPr/>
          <p:nvPr/>
        </p:nvSpPr>
        <p:spPr>
          <a:xfrm>
            <a:off x="4313717" y="6284867"/>
            <a:ext cx="2425663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 건물 가속 상태의 경우 팝업 &gt;</a:t>
            </a:r>
          </a:p>
        </p:txBody>
      </p:sp>
      <p:sp>
        <p:nvSpPr>
          <p:cNvPr id="307" name="Shape 307"/>
          <p:cNvSpPr/>
          <p:nvPr/>
        </p:nvSpPr>
        <p:spPr>
          <a:xfrm>
            <a:off x="7656272" y="206260"/>
            <a:ext cx="3733122" cy="497008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해당 가속 사항에 따른 제목</a:t>
            </a:r>
          </a:p>
        </p:txBody>
      </p:sp>
      <p:sp>
        <p:nvSpPr>
          <p:cNvPr id="308" name="Shape 308"/>
          <p:cNvSpPr/>
          <p:nvPr/>
        </p:nvSpPr>
        <p:spPr>
          <a:xfrm>
            <a:off x="7790134" y="769127"/>
            <a:ext cx="3982627" cy="497008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지금 현재 진행 상태(시간정보)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시간에 따라 게이지가 줄어든 방식</a:t>
            </a:r>
          </a:p>
        </p:txBody>
      </p:sp>
      <p:sp>
        <p:nvSpPr>
          <p:cNvPr id="309" name="Shape 309"/>
          <p:cNvSpPr/>
          <p:nvPr/>
        </p:nvSpPr>
        <p:spPr>
          <a:xfrm>
            <a:off x="7586214" y="1342140"/>
            <a:ext cx="4515590" cy="1414561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 리스트(현재 보유 하고 있는 아이템만 나오도록 처리)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통합 가속 아이템(일반 가속 아이템)</a:t>
            </a:r>
          </a:p>
          <a:p>
            <a:pPr indent="-171450" lvl="0" marL="17145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건물 건설 아이템 (일반 가속 아이템)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※ 아이템 선택 시 아이템 선택 테두리 표시를 해주도록 함.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좌/우 화살표 버튼을 눌러 아이템 커서 이동이 가능 함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슬라이드 기능을 사용하여 좌/우 이동이 가능 함</a:t>
            </a:r>
          </a:p>
        </p:txBody>
      </p:sp>
      <p:cxnSp>
        <p:nvCxnSpPr>
          <p:cNvPr id="310" name="Shape 310"/>
          <p:cNvCxnSpPr>
            <a:stCxn id="299" idx="3"/>
            <a:endCxn id="308" idx="1"/>
          </p:cNvCxnSpPr>
          <p:nvPr/>
        </p:nvCxnSpPr>
        <p:spPr>
          <a:xfrm flipH="1" rot="10800000">
            <a:off x="7130962" y="1017754"/>
            <a:ext cx="659100" cy="10107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11" name="Shape 311"/>
          <p:cNvSpPr/>
          <p:nvPr/>
        </p:nvSpPr>
        <p:spPr>
          <a:xfrm>
            <a:off x="5448330" y="2294469"/>
            <a:ext cx="644540" cy="662166"/>
          </a:xfrm>
          <a:prstGeom prst="roundRect">
            <a:avLst>
              <a:gd fmla="val 16667" name="adj"/>
            </a:avLst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Shape 312"/>
          <p:cNvSpPr/>
          <p:nvPr/>
        </p:nvSpPr>
        <p:spPr>
          <a:xfrm>
            <a:off x="7656272" y="4224605"/>
            <a:ext cx="3982627" cy="497008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사용 버튼 클릭 시 바로 사용 하거나. 시간을 초과 하는 하여 아이템을 사용 시 팝업 호출.</a:t>
            </a:r>
          </a:p>
        </p:txBody>
      </p:sp>
      <p:cxnSp>
        <p:nvCxnSpPr>
          <p:cNvPr id="313" name="Shape 313"/>
          <p:cNvCxnSpPr>
            <a:stCxn id="287" idx="3"/>
            <a:endCxn id="312" idx="1"/>
          </p:cNvCxnSpPr>
          <p:nvPr/>
        </p:nvCxnSpPr>
        <p:spPr>
          <a:xfrm>
            <a:off x="6445328" y="4115146"/>
            <a:ext cx="1210800" cy="3579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314" name="Shape 314"/>
          <p:cNvCxnSpPr>
            <a:stCxn id="284" idx="0"/>
            <a:endCxn id="307" idx="1"/>
          </p:cNvCxnSpPr>
          <p:nvPr/>
        </p:nvCxnSpPr>
        <p:spPr>
          <a:xfrm flipH="1" rot="10800000">
            <a:off x="5797806" y="454751"/>
            <a:ext cx="1858500" cy="10365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315" name="Shape 315"/>
          <p:cNvCxnSpPr>
            <a:endCxn id="309" idx="1"/>
          </p:cNvCxnSpPr>
          <p:nvPr/>
        </p:nvCxnSpPr>
        <p:spPr>
          <a:xfrm flipH="1" rot="10800000">
            <a:off x="6675114" y="2049420"/>
            <a:ext cx="911100" cy="3882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16" name="Shape 316"/>
          <p:cNvSpPr/>
          <p:nvPr/>
        </p:nvSpPr>
        <p:spPr>
          <a:xfrm>
            <a:off x="7692793" y="4815282"/>
            <a:ext cx="2927605" cy="1813293"/>
          </a:xfrm>
          <a:prstGeom prst="roundRect">
            <a:avLst>
              <a:gd fmla="val 310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영주님께서 선택 하신 가속 시간은 남은 시간보다 훨씬 많은 시간을 가속 합니다. 사용 하시겠습니까 ?</a:t>
            </a: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Shape 317"/>
          <p:cNvCxnSpPr>
            <a:stCxn id="312" idx="3"/>
            <a:endCxn id="316" idx="3"/>
          </p:cNvCxnSpPr>
          <p:nvPr/>
        </p:nvCxnSpPr>
        <p:spPr>
          <a:xfrm flipH="1">
            <a:off x="10620400" y="4473109"/>
            <a:ext cx="1018500" cy="1248900"/>
          </a:xfrm>
          <a:prstGeom prst="bentConnector3">
            <a:avLst>
              <a:gd fmla="val -22445" name="adj1"/>
            </a:avLst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18" name="Shape 318"/>
          <p:cNvSpPr/>
          <p:nvPr/>
        </p:nvSpPr>
        <p:spPr>
          <a:xfrm>
            <a:off x="8462864" y="6130212"/>
            <a:ext cx="1380931" cy="307909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확인</a:t>
            </a:r>
          </a:p>
        </p:txBody>
      </p:sp>
      <p:sp>
        <p:nvSpPr>
          <p:cNvPr id="319" name="Shape 319"/>
          <p:cNvSpPr/>
          <p:nvPr/>
        </p:nvSpPr>
        <p:spPr>
          <a:xfrm>
            <a:off x="7642271" y="2892307"/>
            <a:ext cx="4515590" cy="1006933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※ 숫자 공간 선택 시 시스템 키 패드 출력 하여 입력 가능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시스템 키 패드 상세한 내용은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10PAGE</a:t>
            </a:r>
            <a:r>
              <a:rPr lang="en-US"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참고 </a:t>
            </a:r>
          </a:p>
        </p:txBody>
      </p:sp>
      <p:cxnSp>
        <p:nvCxnSpPr>
          <p:cNvPr id="320" name="Shape 320"/>
          <p:cNvCxnSpPr>
            <a:stCxn id="286" idx="3"/>
            <a:endCxn id="319" idx="1"/>
          </p:cNvCxnSpPr>
          <p:nvPr/>
        </p:nvCxnSpPr>
        <p:spPr>
          <a:xfrm flipH="1" rot="10800000">
            <a:off x="7256161" y="3395840"/>
            <a:ext cx="386100" cy="1764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